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308" r:id="rId2"/>
    <p:sldId id="289" r:id="rId3"/>
    <p:sldId id="309" r:id="rId4"/>
    <p:sldId id="310" r:id="rId5"/>
    <p:sldId id="315" r:id="rId6"/>
    <p:sldId id="316" r:id="rId7"/>
    <p:sldId id="317" r:id="rId8"/>
    <p:sldId id="318" r:id="rId9"/>
    <p:sldId id="319" r:id="rId10"/>
    <p:sldId id="334" r:id="rId11"/>
    <p:sldId id="333" r:id="rId12"/>
    <p:sldId id="330" r:id="rId13"/>
    <p:sldId id="320" r:id="rId14"/>
    <p:sldId id="321" r:id="rId15"/>
  </p:sldIdLst>
  <p:sldSz cx="12192000" cy="6858000"/>
  <p:notesSz cx="6858000" cy="9144000"/>
  <p:embeddedFontLst>
    <p:embeddedFont>
      <p:font typeface="하나 M" panose="02020603020101020101" pitchFamily="18" charset="-127"/>
      <p:regular r:id="rId17"/>
    </p:embeddedFont>
    <p:embeddedFont>
      <p:font typeface="Noto Sans KR Bold" panose="020B0800000000000000" pitchFamily="34" charset="-127"/>
      <p:bold r:id="rId18"/>
    </p:embeddedFont>
    <p:embeddedFont>
      <p:font typeface="Noto Sans KR Medium" panose="020B0600000000000000" pitchFamily="34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하나 B" panose="02020603020101020101" pitchFamily="18" charset="-127"/>
      <p:regular r:id="rId22"/>
    </p:embeddedFont>
    <p:embeddedFont>
      <p:font typeface="하나 CM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7EB"/>
    <a:srgbClr val="D6EEEA"/>
    <a:srgbClr val="CCECFF"/>
    <a:srgbClr val="009292"/>
    <a:srgbClr val="DF013F"/>
    <a:srgbClr val="EE3F08"/>
    <a:srgbClr val="339933"/>
    <a:srgbClr val="789998"/>
    <a:srgbClr val="D9E3E3"/>
    <a:srgbClr val="C5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3" autoAdjust="0"/>
    <p:restoredTop sz="95214" autoAdjust="0"/>
  </p:normalViewPr>
  <p:slideViewPr>
    <p:cSldViewPr snapToGrid="0">
      <p:cViewPr>
        <p:scale>
          <a:sx n="75" d="100"/>
          <a:sy n="75" d="100"/>
        </p:scale>
        <p:origin x="245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E84FE-9BE0-464A-97CA-D01142E014C1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CA388-6602-4927-B1F3-1CDB20DD4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02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2019.09.02 ~ 2019.10.07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46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2019.09.02 ~ 2019.10.07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739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2019.09.02 ~ 2019.10.07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언어 </a:t>
            </a:r>
            <a:r>
              <a:rPr lang="en-US" altLang="ko-KR" dirty="0"/>
              <a:t>spring locale</a:t>
            </a:r>
          </a:p>
          <a:p>
            <a:r>
              <a:rPr lang="ko-KR" altLang="en-US" dirty="0"/>
              <a:t>이메일 </a:t>
            </a:r>
            <a:r>
              <a:rPr lang="en-US" altLang="ko-KR" dirty="0" err="1"/>
              <a:t>javaxmail</a:t>
            </a:r>
            <a:r>
              <a:rPr lang="en-US" altLang="ko-KR" dirty="0"/>
              <a:t> </a:t>
            </a:r>
            <a:r>
              <a:rPr lang="en-US" altLang="ko-KR" dirty="0" err="1"/>
              <a:t>thymeleaf</a:t>
            </a:r>
            <a:endParaRPr lang="en-US" altLang="ko-KR" dirty="0"/>
          </a:p>
          <a:p>
            <a:r>
              <a:rPr lang="ko-KR" altLang="en-US" dirty="0"/>
              <a:t>알림 </a:t>
            </a:r>
            <a:r>
              <a:rPr lang="en-US" altLang="ko-KR" dirty="0" err="1"/>
              <a:t>websocket</a:t>
            </a:r>
            <a:endParaRPr lang="en-US" altLang="ko-KR" dirty="0"/>
          </a:p>
          <a:p>
            <a:r>
              <a:rPr lang="ko-KR" altLang="en-US" dirty="0"/>
              <a:t>환율 </a:t>
            </a:r>
            <a:r>
              <a:rPr lang="en-US" altLang="ko-KR" dirty="0"/>
              <a:t>window scheduler + python</a:t>
            </a:r>
          </a:p>
          <a:p>
            <a:r>
              <a:rPr lang="ko-KR" altLang="en-US" dirty="0"/>
              <a:t>송금</a:t>
            </a:r>
            <a:r>
              <a:rPr lang="en-US" altLang="ko-KR" dirty="0"/>
              <a:t>,</a:t>
            </a:r>
            <a:r>
              <a:rPr lang="ko-KR" altLang="en-US" dirty="0"/>
              <a:t>거래내역 </a:t>
            </a:r>
            <a:r>
              <a:rPr lang="en-US" altLang="ko-KR" dirty="0"/>
              <a:t>transaction</a:t>
            </a:r>
          </a:p>
          <a:p>
            <a:r>
              <a:rPr lang="ko-KR" altLang="en-US" dirty="0"/>
              <a:t>예약 </a:t>
            </a:r>
            <a:r>
              <a:rPr lang="en-US" altLang="ko-KR" dirty="0"/>
              <a:t>spring scheduler</a:t>
            </a:r>
          </a:p>
          <a:p>
            <a:r>
              <a:rPr lang="ko-KR" altLang="en-US" dirty="0"/>
              <a:t>로그인 </a:t>
            </a:r>
            <a:r>
              <a:rPr lang="en-US" altLang="ko-KR" dirty="0"/>
              <a:t>interceptor</a:t>
            </a:r>
          </a:p>
          <a:p>
            <a:endParaRPr lang="en-US" altLang="ko-KR" dirty="0"/>
          </a:p>
          <a:p>
            <a:r>
              <a:rPr lang="ko-KR" altLang="en-US" dirty="0" err="1"/>
              <a:t>해봣는데</a:t>
            </a:r>
            <a:r>
              <a:rPr lang="ko-KR" altLang="en-US" dirty="0"/>
              <a:t> 문제가 </a:t>
            </a:r>
            <a:r>
              <a:rPr lang="ko-KR" altLang="en-US" dirty="0" err="1"/>
              <a:t>잇어서는</a:t>
            </a:r>
            <a:r>
              <a:rPr lang="ko-KR" altLang="en-US" dirty="0"/>
              <a:t> 얘기하지 않기</a:t>
            </a:r>
            <a:endParaRPr lang="en-US" altLang="ko-KR" dirty="0"/>
          </a:p>
          <a:p>
            <a:r>
              <a:rPr lang="ko-KR" altLang="en-US" dirty="0" err="1"/>
              <a:t>디플로이는</a:t>
            </a:r>
            <a:r>
              <a:rPr lang="ko-KR" altLang="en-US" dirty="0"/>
              <a:t> 내 </a:t>
            </a:r>
            <a:r>
              <a:rPr lang="en-US" altLang="ko-KR" dirty="0"/>
              <a:t>localhost</a:t>
            </a:r>
            <a:r>
              <a:rPr lang="ko-KR" altLang="en-US" dirty="0"/>
              <a:t>만 </a:t>
            </a:r>
            <a:r>
              <a:rPr lang="ko-KR" altLang="en-US" dirty="0" err="1"/>
              <a:t>해봣지만</a:t>
            </a:r>
            <a:r>
              <a:rPr lang="ko-KR" altLang="en-US" dirty="0"/>
              <a:t> 클라우드 환경 구축 예정이다</a:t>
            </a:r>
            <a:r>
              <a:rPr lang="en-US" altLang="ko-KR" dirty="0"/>
              <a:t>~!</a:t>
            </a:r>
          </a:p>
          <a:p>
            <a:r>
              <a:rPr lang="ko-KR" altLang="en-US" dirty="0" err="1"/>
              <a:t>느낀점</a:t>
            </a:r>
            <a:r>
              <a:rPr lang="ko-KR" altLang="en-US" dirty="0"/>
              <a:t> 문제해결능력</a:t>
            </a:r>
            <a:r>
              <a:rPr lang="en-US" altLang="ko-KR" dirty="0"/>
              <a:t>!!!!</a:t>
            </a:r>
          </a:p>
          <a:p>
            <a:endParaRPr lang="en-US" altLang="ko-KR" dirty="0"/>
          </a:p>
          <a:p>
            <a:r>
              <a:rPr lang="ko-KR" altLang="en-US" dirty="0"/>
              <a:t>시연영상 더 </a:t>
            </a:r>
            <a:r>
              <a:rPr lang="ko-KR" altLang="en-US" dirty="0" err="1"/>
              <a:t>신경써서</a:t>
            </a:r>
            <a:r>
              <a:rPr lang="ko-KR" altLang="en-US" dirty="0"/>
              <a:t>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bankCodesApi</a:t>
            </a:r>
            <a:r>
              <a:rPr lang="ko-KR" altLang="en-US" dirty="0"/>
              <a:t> 대신 범용적 표현</a:t>
            </a:r>
            <a:endParaRPr lang="en-US" altLang="ko-KR" dirty="0"/>
          </a:p>
          <a:p>
            <a:r>
              <a:rPr lang="ko-KR" altLang="en-US" dirty="0"/>
              <a:t>은행코드 넣는 라이브러리 쓰고 </a:t>
            </a:r>
            <a:r>
              <a:rPr lang="ko-KR" altLang="en-US" dirty="0" err="1"/>
              <a:t>싶엇는데</a:t>
            </a:r>
            <a:r>
              <a:rPr lang="ko-KR" altLang="en-US" dirty="0"/>
              <a:t> 못써서 </a:t>
            </a:r>
            <a:r>
              <a:rPr lang="en-US" altLang="ko-KR" dirty="0" err="1"/>
              <a:t>db</a:t>
            </a:r>
            <a:r>
              <a:rPr lang="ko-KR" altLang="en-US" dirty="0"/>
              <a:t>에 직접 입력</a:t>
            </a:r>
            <a:endParaRPr lang="en-US" altLang="ko-KR" dirty="0"/>
          </a:p>
          <a:p>
            <a:r>
              <a:rPr lang="ko-KR" altLang="en-US" dirty="0"/>
              <a:t>시중은행들이 쓰는게 아니면 모를 수 있으니까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75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2019.09.02 ~ 2019.10.07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76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기획 배경 및 </a:t>
            </a:r>
            <a:r>
              <a:rPr lang="ko-KR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서비스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소개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주요 기능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간트차트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아키텍쳐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ERD</a:t>
            </a: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응용 기술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시나리오 요약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보완사항 및 확장성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느낀점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1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One-stop</a:t>
            </a:r>
            <a:r>
              <a:rPr lang="ko-KR" altLang="en-US" dirty="0"/>
              <a:t> 송금정보입력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859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endParaRPr lang="en-US" altLang="ko-KR" dirty="0"/>
          </a:p>
          <a:p>
            <a:r>
              <a:rPr lang="ko-KR" altLang="en-US" dirty="0"/>
              <a:t>해외송금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제일 중요한 기능 위에 두기 </a:t>
            </a:r>
            <a:r>
              <a:rPr lang="en-US" altLang="ko-KR" dirty="0"/>
              <a:t>– </a:t>
            </a:r>
            <a:r>
              <a:rPr lang="ko-KR" altLang="en-US" dirty="0"/>
              <a:t>순서 맞게 해외송금 보내기 </a:t>
            </a:r>
            <a:r>
              <a:rPr lang="ko-KR" altLang="en-US" dirty="0" err="1"/>
              <a:t>맨위</a:t>
            </a:r>
            <a:endParaRPr lang="en-US" altLang="ko-KR" dirty="0"/>
          </a:p>
          <a:p>
            <a:r>
              <a:rPr lang="ko-KR" altLang="en-US" dirty="0"/>
              <a:t>실시간 환율조회 젤 마지막에</a:t>
            </a:r>
            <a:endParaRPr lang="en-US" altLang="ko-KR" dirty="0"/>
          </a:p>
          <a:p>
            <a:r>
              <a:rPr lang="ko-KR" altLang="en-US" dirty="0"/>
              <a:t>초록색이 젤 </a:t>
            </a:r>
            <a:r>
              <a:rPr lang="ko-KR" altLang="en-US" dirty="0" err="1"/>
              <a:t>중요해보임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나머지도 진한 색으로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65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9/2 ~ 10/7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63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endParaRPr lang="en-US" altLang="ko-KR" dirty="0"/>
          </a:p>
          <a:p>
            <a:r>
              <a:rPr lang="ko-KR" altLang="en-US" dirty="0"/>
              <a:t>해외송금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06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endParaRPr lang="en-US" altLang="ko-KR" dirty="0"/>
          </a:p>
          <a:p>
            <a:r>
              <a:rPr lang="ko-KR" altLang="en-US" dirty="0"/>
              <a:t>해외송금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해외송금 </a:t>
            </a:r>
            <a:r>
              <a:rPr lang="en-US" altLang="ko-KR" dirty="0"/>
              <a:t>/ </a:t>
            </a:r>
            <a:r>
              <a:rPr lang="ko-KR" altLang="en-US" dirty="0"/>
              <a:t>멤버 </a:t>
            </a:r>
            <a:r>
              <a:rPr lang="en-US" altLang="ko-KR" dirty="0"/>
              <a:t>/ </a:t>
            </a:r>
            <a:r>
              <a:rPr lang="ko-KR" altLang="en-US" dirty="0"/>
              <a:t>외부 색깔 칠해서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24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언어 </a:t>
            </a:r>
            <a:r>
              <a:rPr lang="en-US" altLang="ko-KR" dirty="0"/>
              <a:t>spring locale</a:t>
            </a:r>
          </a:p>
          <a:p>
            <a:r>
              <a:rPr lang="ko-KR" altLang="en-US" dirty="0"/>
              <a:t>이메일 </a:t>
            </a:r>
            <a:r>
              <a:rPr lang="en-US" altLang="ko-KR" dirty="0" err="1"/>
              <a:t>javaxmail</a:t>
            </a:r>
            <a:r>
              <a:rPr lang="en-US" altLang="ko-KR" dirty="0"/>
              <a:t> </a:t>
            </a:r>
            <a:r>
              <a:rPr lang="en-US" altLang="ko-KR" dirty="0" err="1"/>
              <a:t>thymeleaf</a:t>
            </a:r>
            <a:endParaRPr lang="en-US" altLang="ko-KR" dirty="0"/>
          </a:p>
          <a:p>
            <a:r>
              <a:rPr lang="ko-KR" altLang="en-US" dirty="0"/>
              <a:t>알림 </a:t>
            </a:r>
            <a:r>
              <a:rPr lang="en-US" altLang="ko-KR" dirty="0" err="1"/>
              <a:t>websocket</a:t>
            </a:r>
            <a:endParaRPr lang="en-US" altLang="ko-KR" dirty="0"/>
          </a:p>
          <a:p>
            <a:r>
              <a:rPr lang="ko-KR" altLang="en-US" dirty="0"/>
              <a:t>환율 </a:t>
            </a:r>
            <a:r>
              <a:rPr lang="en-US" altLang="ko-KR" dirty="0"/>
              <a:t>window scheduler + python</a:t>
            </a:r>
          </a:p>
          <a:p>
            <a:r>
              <a:rPr lang="ko-KR" altLang="en-US" dirty="0"/>
              <a:t>송금</a:t>
            </a:r>
            <a:r>
              <a:rPr lang="en-US" altLang="ko-KR" dirty="0"/>
              <a:t>,</a:t>
            </a:r>
            <a:r>
              <a:rPr lang="ko-KR" altLang="en-US" dirty="0"/>
              <a:t>거래내역 </a:t>
            </a:r>
            <a:r>
              <a:rPr lang="en-US" altLang="ko-KR" dirty="0"/>
              <a:t>transaction</a:t>
            </a:r>
          </a:p>
          <a:p>
            <a:r>
              <a:rPr lang="ko-KR" altLang="en-US" dirty="0"/>
              <a:t>예약 </a:t>
            </a:r>
            <a:r>
              <a:rPr lang="en-US" altLang="ko-KR" dirty="0"/>
              <a:t>spring scheduler</a:t>
            </a:r>
          </a:p>
          <a:p>
            <a:r>
              <a:rPr lang="ko-KR" altLang="en-US" dirty="0"/>
              <a:t>로그인 </a:t>
            </a:r>
            <a:r>
              <a:rPr lang="en-US" altLang="ko-KR" dirty="0"/>
              <a:t>interceptor</a:t>
            </a:r>
          </a:p>
          <a:p>
            <a:endParaRPr lang="en-US" altLang="ko-KR" dirty="0"/>
          </a:p>
          <a:p>
            <a:r>
              <a:rPr lang="ko-KR" altLang="en-US" dirty="0"/>
              <a:t>요것도 중요 순서대로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073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2019.09.02 ~ 2019.10.07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A388-6602-4927-B1F3-1CDB20DD48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5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4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2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2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9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3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7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14997E-818E-466E-8724-CBA10039906E}"/>
              </a:ext>
            </a:extLst>
          </p:cNvPr>
          <p:cNvSpPr/>
          <p:nvPr userDrawn="1"/>
        </p:nvSpPr>
        <p:spPr>
          <a:xfrm>
            <a:off x="-1263592" y="1609494"/>
            <a:ext cx="1088968" cy="432262"/>
          </a:xfrm>
          <a:prstGeom prst="rect">
            <a:avLst/>
          </a:prstGeom>
          <a:solidFill>
            <a:srgbClr val="00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1028A7-C1D8-4232-ACFD-741FE2EC7F82}"/>
              </a:ext>
            </a:extLst>
          </p:cNvPr>
          <p:cNvSpPr/>
          <p:nvPr userDrawn="1"/>
        </p:nvSpPr>
        <p:spPr>
          <a:xfrm>
            <a:off x="-1263592" y="2524642"/>
            <a:ext cx="1088968" cy="432262"/>
          </a:xfrm>
          <a:prstGeom prst="rect">
            <a:avLst/>
          </a:prstGeom>
          <a:solidFill>
            <a:srgbClr val="DF0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C7300-CD0F-448C-AFEE-E029C0BEAB2D}"/>
              </a:ext>
            </a:extLst>
          </p:cNvPr>
          <p:cNvSpPr/>
          <p:nvPr userDrawn="1"/>
        </p:nvSpPr>
        <p:spPr>
          <a:xfrm>
            <a:off x="-1263592" y="2067068"/>
            <a:ext cx="1088968" cy="432262"/>
          </a:xfrm>
          <a:prstGeom prst="rect">
            <a:avLst/>
          </a:prstGeom>
          <a:solidFill>
            <a:srgbClr val="17A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0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28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1192BAC-00CA-44A1-BF6D-C26B8DBC5BA9}"/>
              </a:ext>
            </a:extLst>
          </p:cNvPr>
          <p:cNvSpPr/>
          <p:nvPr/>
        </p:nvSpPr>
        <p:spPr>
          <a:xfrm rot="2794625">
            <a:off x="7934562" y="-3195580"/>
            <a:ext cx="2580995" cy="80354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74000">
                <a:srgbClr val="009292"/>
              </a:gs>
              <a:gs pos="83000">
                <a:srgbClr val="009292"/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77E844-765C-461D-ABA5-20E0F01C62D3}"/>
              </a:ext>
            </a:extLst>
          </p:cNvPr>
          <p:cNvSpPr/>
          <p:nvPr/>
        </p:nvSpPr>
        <p:spPr>
          <a:xfrm rot="2794625">
            <a:off x="7186808" y="2444414"/>
            <a:ext cx="2580995" cy="82083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100000">
                <a:srgbClr val="00929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D1234CE-2751-4B8D-BDB2-9A23008C203A}"/>
              </a:ext>
            </a:extLst>
          </p:cNvPr>
          <p:cNvSpPr/>
          <p:nvPr/>
        </p:nvSpPr>
        <p:spPr>
          <a:xfrm rot="2794625">
            <a:off x="-570764" y="517631"/>
            <a:ext cx="1722516" cy="48153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100000">
                <a:srgbClr val="00929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D0114-68CF-4C66-9CB6-C7203181E157}"/>
              </a:ext>
            </a:extLst>
          </p:cNvPr>
          <p:cNvSpPr txBox="1"/>
          <p:nvPr/>
        </p:nvSpPr>
        <p:spPr>
          <a:xfrm>
            <a:off x="738553" y="1485897"/>
            <a:ext cx="646843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착오송금 걱정을 덜어주는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7ADCA-6B7D-44BD-AC29-311444695F22}"/>
              </a:ext>
            </a:extLst>
          </p:cNvPr>
          <p:cNvSpPr txBox="1"/>
          <p:nvPr/>
        </p:nvSpPr>
        <p:spPr>
          <a:xfrm>
            <a:off x="738553" y="1727778"/>
            <a:ext cx="6671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HANA</a:t>
            </a:r>
            <a:r>
              <a:rPr lang="ko-KR" altLang="en-US" sz="720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720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SAFE</a:t>
            </a:r>
            <a:r>
              <a:rPr lang="ko-KR" altLang="en-US" sz="720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 </a:t>
            </a:r>
            <a:br>
              <a:rPr lang="en-US" altLang="ko-KR" sz="720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</a:br>
            <a:r>
              <a:rPr lang="ko-KR" altLang="en-US" sz="720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해외송금</a:t>
            </a:r>
            <a:endParaRPr lang="en-US" altLang="ko-KR" sz="720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0DA331-7190-498C-8F48-1CE114EADE1B}"/>
              </a:ext>
            </a:extLst>
          </p:cNvPr>
          <p:cNvSpPr/>
          <p:nvPr/>
        </p:nvSpPr>
        <p:spPr>
          <a:xfrm>
            <a:off x="3752850" y="5372103"/>
            <a:ext cx="790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err="1">
                <a:latin typeface="하나 CM" panose="02020603020101020101" pitchFamily="18" charset="-127"/>
                <a:ea typeface="하나 CM" panose="02020603020101020101" pitchFamily="18" charset="-127"/>
              </a:rPr>
              <a:t>하나금융티아이</a:t>
            </a:r>
            <a:r>
              <a:rPr lang="ko-KR" altLang="en-US" sz="2400" dirty="0">
                <a:latin typeface="하나 CM" panose="02020603020101020101" pitchFamily="18" charset="-127"/>
                <a:ea typeface="하나 CM" panose="02020603020101020101" pitchFamily="18" charset="-127"/>
              </a:rPr>
              <a:t> 교육생 </a:t>
            </a:r>
            <a:endParaRPr lang="en-US" altLang="ko-KR" sz="2400" dirty="0"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r"/>
            <a:r>
              <a:rPr lang="ko-KR" altLang="en-US" sz="2400" dirty="0" err="1">
                <a:latin typeface="하나 CM" panose="02020603020101020101" pitchFamily="18" charset="-127"/>
                <a:ea typeface="하나 CM" panose="02020603020101020101" pitchFamily="18" charset="-127"/>
              </a:rPr>
              <a:t>광명융합기술교육원</a:t>
            </a:r>
            <a:r>
              <a:rPr lang="ko-KR" altLang="en-US" sz="2400" dirty="0">
                <a:latin typeface="하나 CM" panose="02020603020101020101" pitchFamily="18" charset="-127"/>
                <a:ea typeface="하나 CM" panose="02020603020101020101" pitchFamily="18" charset="-127"/>
              </a:rPr>
              <a:t> 데이터분석과 윤다영</a:t>
            </a:r>
            <a:endParaRPr lang="en-US" altLang="ko-KR" sz="2400" dirty="0"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65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C9EE8C2-5F13-44EA-BC88-E29EB8718ECD}"/>
              </a:ext>
            </a:extLst>
          </p:cNvPr>
          <p:cNvSpPr/>
          <p:nvPr/>
        </p:nvSpPr>
        <p:spPr>
          <a:xfrm rot="7834586" flipH="1">
            <a:off x="-185198" y="-818706"/>
            <a:ext cx="887020" cy="20887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A625EA-00E2-4BC5-B13E-841670A0320E}"/>
              </a:ext>
            </a:extLst>
          </p:cNvPr>
          <p:cNvSpPr/>
          <p:nvPr/>
        </p:nvSpPr>
        <p:spPr>
          <a:xfrm>
            <a:off x="393394" y="159080"/>
            <a:ext cx="7095093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07 </a:t>
            </a:r>
            <a:r>
              <a:rPr lang="en-US" altLang="ko-KR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	</a:t>
            </a:r>
            <a:r>
              <a:rPr lang="ko-KR" altLang="en-US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시나리오</a:t>
            </a:r>
            <a:endParaRPr lang="en-US" altLang="ko-KR" sz="3200" kern="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2AF50-886E-474A-ADAD-91310365422E}"/>
              </a:ext>
            </a:extLst>
          </p:cNvPr>
          <p:cNvSpPr txBox="1"/>
          <p:nvPr/>
        </p:nvSpPr>
        <p:spPr>
          <a:xfrm>
            <a:off x="603206" y="4012167"/>
            <a:ext cx="2695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홍길동</a:t>
            </a:r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600" dirty="0"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손님</a:t>
            </a:r>
            <a:endParaRPr lang="en-US" altLang="ko-KR" sz="3600" dirty="0">
              <a:latin typeface="하나 B" panose="02020603020101020101" pitchFamily="18" charset="-127"/>
              <a:ea typeface="하나 B" panose="02020603020101020101" pitchFamily="18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A4C58E-457C-4282-984D-1BBB48429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5" y="2235742"/>
            <a:ext cx="1810459" cy="1810459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34B4A635-0B88-4EAC-96A9-7969083FD781}"/>
              </a:ext>
            </a:extLst>
          </p:cNvPr>
          <p:cNvSpPr/>
          <p:nvPr/>
        </p:nvSpPr>
        <p:spPr>
          <a:xfrm>
            <a:off x="3660320" y="1861519"/>
            <a:ext cx="7404892" cy="3543858"/>
          </a:xfrm>
          <a:prstGeom prst="wedgeRectCallout">
            <a:avLst>
              <a:gd name="adj1" fmla="val -58347"/>
              <a:gd name="adj2" fmla="val -18201"/>
            </a:avLst>
          </a:prstGeom>
          <a:solidFill>
            <a:schemeClr val="bg1"/>
          </a:solidFill>
          <a:ln w="38100">
            <a:solidFill>
              <a:srgbClr val="00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싱가포르에 살고 있는 </a:t>
            </a:r>
            <a:r>
              <a:rPr lang="ko-KR" altLang="en-US" sz="3600" dirty="0">
                <a:solidFill>
                  <a:srgbClr val="0092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딸</a:t>
            </a:r>
            <a:r>
              <a:rPr lang="en-US" altLang="ko-KR" sz="3600" dirty="0">
                <a:solidFill>
                  <a:srgbClr val="0092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(</a:t>
            </a:r>
            <a:r>
              <a:rPr lang="ko-KR" altLang="en-US" sz="3600" dirty="0" err="1">
                <a:solidFill>
                  <a:srgbClr val="0092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홍다영</a:t>
            </a:r>
            <a:r>
              <a:rPr lang="en-US" altLang="ko-KR" sz="3600" dirty="0">
                <a:solidFill>
                  <a:srgbClr val="0092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)</a:t>
            </a:r>
            <a:r>
              <a:rPr lang="ko-KR" altLang="en-US" sz="2800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에게 </a:t>
            </a:r>
            <a:endParaRPr lang="en-US" altLang="ko-KR" sz="2800" dirty="0">
              <a:solidFill>
                <a:schemeClr val="tx1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0092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해외송금</a:t>
            </a:r>
            <a:r>
              <a:rPr lang="ko-KR" altLang="en-US" sz="2800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을 보내야 한다</a:t>
            </a:r>
            <a:r>
              <a:rPr lang="en-US" altLang="ko-KR" sz="2800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.</a:t>
            </a: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큰 금액인만큼 </a:t>
            </a:r>
            <a:r>
              <a:rPr lang="ko-KR" altLang="en-US" sz="3600" dirty="0">
                <a:solidFill>
                  <a:srgbClr val="DF013F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착오송금이 걱정</a:t>
            </a:r>
            <a:r>
              <a:rPr lang="ko-KR" altLang="en-US" sz="2800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되는데</a:t>
            </a:r>
            <a:r>
              <a:rPr lang="en-US" altLang="ko-KR" sz="2800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…</a:t>
            </a:r>
          </a:p>
          <a:p>
            <a:pPr algn="ctr"/>
            <a:endParaRPr lang="en-US" altLang="ko-KR" sz="2800" dirty="0">
              <a:solidFill>
                <a:schemeClr val="tx1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착오송금을 예방하고 빠르게 해결해주는 </a:t>
            </a:r>
            <a:endParaRPr lang="en-US" altLang="ko-KR" sz="2800" dirty="0">
              <a:solidFill>
                <a:schemeClr val="tx1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rgbClr val="0092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HANASAFE </a:t>
            </a:r>
            <a:r>
              <a:rPr lang="ko-KR" altLang="en-US" sz="3600" dirty="0">
                <a:solidFill>
                  <a:srgbClr val="0092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해외송금</a:t>
            </a:r>
            <a:r>
              <a:rPr lang="ko-KR" altLang="en-US" sz="2800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에서 송금하자</a:t>
            </a:r>
            <a:r>
              <a:rPr lang="en-US" altLang="ko-KR" sz="2800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60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C9EE8C2-5F13-44EA-BC88-E29EB8718ECD}"/>
              </a:ext>
            </a:extLst>
          </p:cNvPr>
          <p:cNvSpPr/>
          <p:nvPr/>
        </p:nvSpPr>
        <p:spPr>
          <a:xfrm rot="7834586" flipH="1">
            <a:off x="-185198" y="-818706"/>
            <a:ext cx="887020" cy="20887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A625EA-00E2-4BC5-B13E-841670A0320E}"/>
              </a:ext>
            </a:extLst>
          </p:cNvPr>
          <p:cNvSpPr/>
          <p:nvPr/>
        </p:nvSpPr>
        <p:spPr>
          <a:xfrm>
            <a:off x="393394" y="159080"/>
            <a:ext cx="7095093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07 </a:t>
            </a:r>
            <a:r>
              <a:rPr lang="en-US" altLang="ko-KR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	</a:t>
            </a:r>
            <a:r>
              <a:rPr lang="ko-KR" altLang="en-US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시나리오</a:t>
            </a:r>
            <a:endParaRPr lang="en-US" altLang="ko-KR" sz="3200" kern="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399DB0-5992-4D65-AAC6-FAE153153C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35" y="1477033"/>
            <a:ext cx="1018624" cy="1018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DBF953-1FB3-4181-8D77-35C407DDD02B}"/>
              </a:ext>
            </a:extLst>
          </p:cNvPr>
          <p:cNvSpPr txBox="1"/>
          <p:nvPr/>
        </p:nvSpPr>
        <p:spPr>
          <a:xfrm>
            <a:off x="1238664" y="2495657"/>
            <a:ext cx="2857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홍다영</a:t>
            </a:r>
            <a:r>
              <a:rPr lang="ko-KR" altLang="en-US" sz="280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800" dirty="0"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2800" dirty="0"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홍길동 딸</a:t>
            </a:r>
            <a:r>
              <a:rPr lang="en-US" altLang="ko-KR" sz="2800" dirty="0"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)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20C8F8E-7334-4D05-83F9-A2682CAD6BF5}"/>
              </a:ext>
            </a:extLst>
          </p:cNvPr>
          <p:cNvSpPr/>
          <p:nvPr/>
        </p:nvSpPr>
        <p:spPr>
          <a:xfrm>
            <a:off x="1568135" y="3369234"/>
            <a:ext cx="2372805" cy="3171664"/>
          </a:xfrm>
          <a:prstGeom prst="roundRect">
            <a:avLst>
              <a:gd name="adj" fmla="val 78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92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아빠</a:t>
            </a:r>
            <a:r>
              <a:rPr lang="en-US" altLang="ko-KR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홍길동</a:t>
            </a:r>
            <a:r>
              <a:rPr lang="en-US" altLang="ko-KR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대신</a:t>
            </a:r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 송금정보 입력</a:t>
            </a:r>
            <a:endParaRPr lang="en-US" altLang="ko-KR" dirty="0">
              <a:solidFill>
                <a:schemeClr val="tx1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중국어가 편한 다영</a:t>
            </a:r>
            <a:r>
              <a:rPr lang="en-US" altLang="ko-KR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중국어로 언어 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2AF50-886E-474A-ADAD-91310365422E}"/>
              </a:ext>
            </a:extLst>
          </p:cNvPr>
          <p:cNvSpPr txBox="1"/>
          <p:nvPr/>
        </p:nvSpPr>
        <p:spPr>
          <a:xfrm>
            <a:off x="5140482" y="2517324"/>
            <a:ext cx="200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홍길동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800" dirty="0"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손님</a:t>
            </a:r>
            <a:endParaRPr lang="en-US" altLang="ko-KR" sz="2800" dirty="0">
              <a:latin typeface="하나 B" panose="02020603020101020101" pitchFamily="18" charset="-127"/>
              <a:ea typeface="하나 B" panose="02020603020101020101" pitchFamily="18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A4C58E-457C-4282-984D-1BBB48429A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10" y="1498700"/>
            <a:ext cx="1018624" cy="10186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EFB24A-E02A-4C8A-BE81-14E745329F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737" y="1498700"/>
            <a:ext cx="1018624" cy="10186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A91619-1A4A-40A9-B6F9-A1C81C3E0006}"/>
              </a:ext>
            </a:extLst>
          </p:cNvPr>
          <p:cNvSpPr txBox="1"/>
          <p:nvPr/>
        </p:nvSpPr>
        <p:spPr>
          <a:xfrm>
            <a:off x="8110742" y="2517324"/>
            <a:ext cx="3038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관리자 </a:t>
            </a:r>
            <a:r>
              <a:rPr lang="ko-KR" altLang="en-US" sz="280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은행원</a:t>
            </a:r>
            <a:endParaRPr lang="en-US" altLang="ko-KR" sz="280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  <a:cs typeface="KoPubWorld돋움체_Pro Bold" panose="00000800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C17E8D9-EC37-4AAF-8766-E7AB5E2BE146}"/>
              </a:ext>
            </a:extLst>
          </p:cNvPr>
          <p:cNvSpPr/>
          <p:nvPr/>
        </p:nvSpPr>
        <p:spPr>
          <a:xfrm>
            <a:off x="4951439" y="4991847"/>
            <a:ext cx="2372805" cy="7349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문제 발생</a:t>
            </a:r>
            <a:endParaRPr lang="en-US" altLang="ko-KR" dirty="0">
              <a:solidFill>
                <a:srgbClr val="FF0000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착오송금</a:t>
            </a:r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 신고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001C05C-372C-4581-A297-9815DD4C6DB5}"/>
              </a:ext>
            </a:extLst>
          </p:cNvPr>
          <p:cNvSpPr/>
          <p:nvPr/>
        </p:nvSpPr>
        <p:spPr>
          <a:xfrm>
            <a:off x="4968194" y="5805993"/>
            <a:ext cx="2372805" cy="7349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92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딸</a:t>
            </a:r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에게 다시</a:t>
            </a:r>
            <a:endParaRPr lang="en-US" altLang="ko-KR" dirty="0">
              <a:solidFill>
                <a:schemeClr val="tx1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송금 </a:t>
            </a:r>
            <a:r>
              <a:rPr lang="ko-KR" altLang="en-US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예약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48897D4-74F6-4063-8B82-874EFFFC16BA}"/>
              </a:ext>
            </a:extLst>
          </p:cNvPr>
          <p:cNvSpPr/>
          <p:nvPr/>
        </p:nvSpPr>
        <p:spPr>
          <a:xfrm>
            <a:off x="8510646" y="3367552"/>
            <a:ext cx="2372805" cy="7349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92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홍다영</a:t>
            </a:r>
            <a:r>
              <a:rPr lang="en-US" altLang="ko-KR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홍길동 딸</a:t>
            </a:r>
            <a:r>
              <a:rPr lang="en-US" altLang="ko-KR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정보</a:t>
            </a:r>
            <a:r>
              <a:rPr lang="en-US" altLang="ko-KR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승인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B160A96-3F3C-450A-AAC5-39C04F44ACCE}"/>
              </a:ext>
            </a:extLst>
          </p:cNvPr>
          <p:cNvSpPr/>
          <p:nvPr/>
        </p:nvSpPr>
        <p:spPr>
          <a:xfrm>
            <a:off x="8510646" y="4177701"/>
            <a:ext cx="2372805" cy="1549051"/>
          </a:xfrm>
          <a:prstGeom prst="roundRect">
            <a:avLst>
              <a:gd name="adj" fmla="val 620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착오송금 </a:t>
            </a:r>
            <a:r>
              <a:rPr lang="ko-KR" altLang="en-US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반환 처리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0BB96F1-489E-4D96-B2D5-58C5A51E7D66}"/>
              </a:ext>
            </a:extLst>
          </p:cNvPr>
          <p:cNvSpPr/>
          <p:nvPr/>
        </p:nvSpPr>
        <p:spPr>
          <a:xfrm>
            <a:off x="8510646" y="5805993"/>
            <a:ext cx="2372805" cy="7349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해외송금 </a:t>
            </a:r>
            <a:endParaRPr lang="en-US" altLang="ko-KR" dirty="0">
              <a:solidFill>
                <a:schemeClr val="tx1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중계은행으로 </a:t>
            </a:r>
            <a:r>
              <a:rPr lang="ko-KR" altLang="en-US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접수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6913F5-009E-4A84-834A-273171F9CD9A}"/>
              </a:ext>
            </a:extLst>
          </p:cNvPr>
          <p:cNvGrpSpPr/>
          <p:nvPr/>
        </p:nvGrpSpPr>
        <p:grpSpPr>
          <a:xfrm>
            <a:off x="6720134" y="1241844"/>
            <a:ext cx="2228419" cy="1223368"/>
            <a:chOff x="6720134" y="1241844"/>
            <a:chExt cx="2228419" cy="1223368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9EFB7BE-AD01-428E-94D6-BFCEC1D4F3E2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6720134" y="2008012"/>
              <a:ext cx="2228419" cy="0"/>
            </a:xfrm>
            <a:prstGeom prst="straightConnector1">
              <a:avLst/>
            </a:prstGeom>
            <a:ln w="57150">
              <a:solidFill>
                <a:srgbClr val="DF013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4BF310-C396-4E9F-A4C7-EE2A393034C2}"/>
                </a:ext>
              </a:extLst>
            </p:cNvPr>
            <p:cNvSpPr txBox="1"/>
            <p:nvPr/>
          </p:nvSpPr>
          <p:spPr>
            <a:xfrm>
              <a:off x="7061991" y="1241844"/>
              <a:ext cx="178388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하나 M" panose="02020603020101020101" pitchFamily="18" charset="-127"/>
                  <a:ea typeface="하나 M" panose="02020603020101020101" pitchFamily="18" charset="-127"/>
                </a:rPr>
                <a:t>모든 과정 알림</a:t>
              </a:r>
              <a:endParaRPr lang="ko-KR" altLang="en-US" sz="2000" dirty="0"/>
            </a:p>
          </p:txBody>
        </p:sp>
        <p:pic>
          <p:nvPicPr>
            <p:cNvPr id="44" name="그래픽 43" descr="벨소리">
              <a:extLst>
                <a:ext uri="{FF2B5EF4-FFF2-40B4-BE49-F238E27FC236}">
                  <a16:creationId xmlns:a16="http://schemas.microsoft.com/office/drawing/2014/main" id="{670A17C7-1E47-4D51-A0E9-53715C150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6914" y="1550812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92C290-86EB-4D80-884A-0D94544F71E0}"/>
              </a:ext>
            </a:extLst>
          </p:cNvPr>
          <p:cNvGrpSpPr/>
          <p:nvPr/>
        </p:nvGrpSpPr>
        <p:grpSpPr>
          <a:xfrm>
            <a:off x="3365006" y="1241844"/>
            <a:ext cx="3959238" cy="2856616"/>
            <a:chOff x="3365006" y="1241844"/>
            <a:chExt cx="3959238" cy="285661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6E60540-3E25-4305-90BD-1EB93B26582C}"/>
                </a:ext>
              </a:extLst>
            </p:cNvPr>
            <p:cNvSpPr/>
            <p:nvPr/>
          </p:nvSpPr>
          <p:spPr>
            <a:xfrm>
              <a:off x="4951439" y="3363555"/>
              <a:ext cx="2372805" cy="73490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9292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딸에게 </a:t>
              </a:r>
              <a:r>
                <a:rPr lang="ko-KR" altLang="en-US" dirty="0">
                  <a:solidFill>
                    <a:schemeClr val="tx1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송금 정보 </a:t>
              </a:r>
              <a:r>
                <a:rPr lang="ko-KR" altLang="en-US" dirty="0">
                  <a:solidFill>
                    <a:srgbClr val="FF0000"/>
                  </a:solidFill>
                  <a:latin typeface="하나 M" panose="02020603020101020101" pitchFamily="18" charset="-127"/>
                  <a:ea typeface="하나 M" panose="02020603020101020101" pitchFamily="18" charset="-127"/>
                </a:rPr>
                <a:t>요청</a:t>
              </a:r>
              <a:endParaRPr lang="en-US" altLang="ko-KR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2E78537-02C2-402C-A6BF-0EBB8CF9144D}"/>
                </a:ext>
              </a:extLst>
            </p:cNvPr>
            <p:cNvGrpSpPr/>
            <p:nvPr/>
          </p:nvGrpSpPr>
          <p:grpSpPr>
            <a:xfrm>
              <a:off x="3365006" y="1241844"/>
              <a:ext cx="2228419" cy="1129251"/>
              <a:chOff x="3365006" y="1241844"/>
              <a:chExt cx="2228419" cy="1129251"/>
            </a:xfrm>
          </p:grpSpPr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59BC11AF-BDF5-4A66-83A2-D74859EFF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006" y="2008012"/>
                <a:ext cx="2228419" cy="0"/>
              </a:xfrm>
              <a:prstGeom prst="straightConnector1">
                <a:avLst/>
              </a:prstGeom>
              <a:ln w="57150">
                <a:solidFill>
                  <a:srgbClr val="DF013F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8FE1B3-C5BD-4688-9E50-B57CFD67FF15}"/>
                  </a:ext>
                </a:extLst>
              </p:cNvPr>
              <p:cNvSpPr txBox="1"/>
              <p:nvPr/>
            </p:nvSpPr>
            <p:spPr>
              <a:xfrm>
                <a:off x="3706863" y="1241844"/>
                <a:ext cx="1783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하나 M" panose="02020603020101020101" pitchFamily="18" charset="-127"/>
                    <a:ea typeface="하나 M" panose="02020603020101020101" pitchFamily="18" charset="-127"/>
                  </a:rPr>
                  <a:t>이메일 전송</a:t>
                </a:r>
                <a:endParaRPr lang="ko-KR" altLang="en-US" sz="2000" dirty="0"/>
              </a:p>
            </p:txBody>
          </p:sp>
          <p:pic>
            <p:nvPicPr>
              <p:cNvPr id="61" name="그래픽 60" descr="전자 메일">
                <a:extLst>
                  <a:ext uri="{FF2B5EF4-FFF2-40B4-BE49-F238E27FC236}">
                    <a16:creationId xmlns:a16="http://schemas.microsoft.com/office/drawing/2014/main" id="{2B8B4AE9-7212-4B05-90EF-E4898DD65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198606" y="1618262"/>
                <a:ext cx="752833" cy="752833"/>
              </a:xfrm>
              <a:prstGeom prst="rect">
                <a:avLst/>
              </a:prstGeom>
            </p:spPr>
          </p:pic>
        </p:grp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084217D-A242-439F-89DA-B3F1CB37BC4C}"/>
              </a:ext>
            </a:extLst>
          </p:cNvPr>
          <p:cNvSpPr/>
          <p:nvPr/>
        </p:nvSpPr>
        <p:spPr>
          <a:xfrm>
            <a:off x="4951439" y="4177701"/>
            <a:ext cx="2372805" cy="7349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송금 보내기</a:t>
            </a:r>
          </a:p>
        </p:txBody>
      </p:sp>
    </p:spTree>
    <p:extLst>
      <p:ext uri="{BB962C8B-B14F-4D97-AF65-F5344CB8AC3E}">
        <p14:creationId xmlns:p14="http://schemas.microsoft.com/office/powerpoint/2010/main" val="360644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C9EE8C2-5F13-44EA-BC88-E29EB8718ECD}"/>
              </a:ext>
            </a:extLst>
          </p:cNvPr>
          <p:cNvSpPr/>
          <p:nvPr/>
        </p:nvSpPr>
        <p:spPr>
          <a:xfrm rot="7834586" flipH="1">
            <a:off x="-185198" y="-818706"/>
            <a:ext cx="887020" cy="20887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A625EA-00E2-4BC5-B13E-841670A0320E}"/>
              </a:ext>
            </a:extLst>
          </p:cNvPr>
          <p:cNvSpPr/>
          <p:nvPr/>
        </p:nvSpPr>
        <p:spPr>
          <a:xfrm>
            <a:off x="393394" y="159080"/>
            <a:ext cx="7095093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07</a:t>
            </a:r>
            <a:r>
              <a:rPr lang="en-US" altLang="ko-KR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	</a:t>
            </a:r>
            <a:r>
              <a:rPr lang="ko-KR" altLang="en-US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시나리오</a:t>
            </a:r>
            <a:endParaRPr lang="en-US" altLang="ko-KR" sz="3200" kern="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pic>
        <p:nvPicPr>
          <p:cNvPr id="7" name="윤다영_HANASAFE해외송금_시연영상_exported">
            <a:hlinkClick r:id="" action="ppaction://media"/>
            <a:extLst>
              <a:ext uri="{FF2B5EF4-FFF2-40B4-BE49-F238E27FC236}">
                <a16:creationId xmlns:a16="http://schemas.microsoft.com/office/drawing/2014/main" id="{950CBB33-E654-4DD4-9B6C-F2A2D242E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6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7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5455F5-CBB1-42C1-B93D-B2E874E34543}"/>
              </a:ext>
            </a:extLst>
          </p:cNvPr>
          <p:cNvSpPr/>
          <p:nvPr/>
        </p:nvSpPr>
        <p:spPr>
          <a:xfrm rot="7834586" flipH="1">
            <a:off x="-185198" y="-818706"/>
            <a:ext cx="887020" cy="20887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394" y="159080"/>
            <a:ext cx="7095093" cy="745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08</a:t>
            </a:r>
            <a:r>
              <a:rPr lang="en-US" altLang="ko-KR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	</a:t>
            </a:r>
            <a:r>
              <a:rPr lang="ko-KR" altLang="en-US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보완사항 및 </a:t>
            </a:r>
            <a:r>
              <a:rPr lang="ko-KR" altLang="en-US" sz="3200" kern="0" dirty="0" err="1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느낀점</a:t>
            </a:r>
            <a:endParaRPr lang="en-US" altLang="ko-KR" sz="3200" kern="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CF9DF21-6D43-48D0-AB8D-F31B09327C23}"/>
              </a:ext>
            </a:extLst>
          </p:cNvPr>
          <p:cNvSpPr/>
          <p:nvPr/>
        </p:nvSpPr>
        <p:spPr>
          <a:xfrm>
            <a:off x="1020501" y="1854080"/>
            <a:ext cx="10150997" cy="2428726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BankCodesAPI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의 은행코드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은행 정보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API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접근 불가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, DB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에 은행 데이터 삽입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GCP,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AWS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등 클라우드 환경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deploy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외환 업무에 대한 정확한 프로세스 파악 후 관리자단 개선 필요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93C6E7-A644-4FA9-97E7-887F8A19E961}"/>
              </a:ext>
            </a:extLst>
          </p:cNvPr>
          <p:cNvSpPr/>
          <p:nvPr/>
        </p:nvSpPr>
        <p:spPr>
          <a:xfrm>
            <a:off x="1319890" y="1437821"/>
            <a:ext cx="2621050" cy="7453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보완사항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C39173AF-1630-405D-AC66-6A67B13B6711}"/>
              </a:ext>
            </a:extLst>
          </p:cNvPr>
          <p:cNvSpPr/>
          <p:nvPr/>
        </p:nvSpPr>
        <p:spPr>
          <a:xfrm>
            <a:off x="1020501" y="4903271"/>
            <a:ext cx="10150997" cy="1365640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기획부터 시작하여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프론트엔드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백엔드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, DB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를 직접 설계하고 개발하며 문제 해결 능력을 기름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15B78C1-F292-44A8-B270-6970FC4E9AFD}"/>
              </a:ext>
            </a:extLst>
          </p:cNvPr>
          <p:cNvSpPr/>
          <p:nvPr/>
        </p:nvSpPr>
        <p:spPr>
          <a:xfrm>
            <a:off x="1319890" y="4487012"/>
            <a:ext cx="2621050" cy="7453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느낀점</a:t>
            </a:r>
            <a:endParaRPr lang="ko-KR" altLang="en-US" sz="28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1192BAC-00CA-44A1-BF6D-C26B8DBC5BA9}"/>
              </a:ext>
            </a:extLst>
          </p:cNvPr>
          <p:cNvSpPr/>
          <p:nvPr/>
        </p:nvSpPr>
        <p:spPr>
          <a:xfrm rot="2794625">
            <a:off x="7934562" y="-3195580"/>
            <a:ext cx="2580995" cy="80354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74000">
                <a:srgbClr val="009292"/>
              </a:gs>
              <a:gs pos="83000">
                <a:srgbClr val="009292"/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77E844-765C-461D-ABA5-20E0F01C62D3}"/>
              </a:ext>
            </a:extLst>
          </p:cNvPr>
          <p:cNvSpPr/>
          <p:nvPr/>
        </p:nvSpPr>
        <p:spPr>
          <a:xfrm rot="2794625">
            <a:off x="7186808" y="2444414"/>
            <a:ext cx="2580995" cy="82083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100000">
                <a:srgbClr val="00929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D1234CE-2751-4B8D-BDB2-9A23008C203A}"/>
              </a:ext>
            </a:extLst>
          </p:cNvPr>
          <p:cNvSpPr/>
          <p:nvPr/>
        </p:nvSpPr>
        <p:spPr>
          <a:xfrm rot="2794625">
            <a:off x="-997660" y="306203"/>
            <a:ext cx="2595139" cy="48153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100000">
                <a:srgbClr val="00929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7ADCA-6B7D-44BD-AC29-311444695F22}"/>
              </a:ext>
            </a:extLst>
          </p:cNvPr>
          <p:cNvSpPr txBox="1"/>
          <p:nvPr/>
        </p:nvSpPr>
        <p:spPr>
          <a:xfrm>
            <a:off x="2760051" y="2129085"/>
            <a:ext cx="66718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Q&amp;A</a:t>
            </a:r>
          </a:p>
          <a:p>
            <a:pPr algn="ctr"/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KoPubWorld돋움체_Pro Bold" panose="00000800000000000000" pitchFamily="50" charset="-127"/>
              </a:rPr>
              <a:t>감사합니다</a:t>
            </a:r>
            <a:endParaRPr lang="en-US" altLang="ko-KR" sz="4000" dirty="0">
              <a:solidFill>
                <a:schemeClr val="bg1">
                  <a:lumMod val="75000"/>
                </a:schemeClr>
              </a:solidFill>
              <a:latin typeface="하나 B" panose="02020603020101020101" pitchFamily="18" charset="-127"/>
              <a:ea typeface="하나 B" panose="02020603020101020101" pitchFamily="18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25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2C83B0-B4CF-4B28-9A63-7ABBD9C8506D}"/>
              </a:ext>
            </a:extLst>
          </p:cNvPr>
          <p:cNvSpPr/>
          <p:nvPr/>
        </p:nvSpPr>
        <p:spPr>
          <a:xfrm rot="5400000">
            <a:off x="-526635" y="-1072008"/>
            <a:ext cx="1722516" cy="48153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F4AE3-D126-4BFD-8D88-DB46475FACD1}"/>
              </a:ext>
            </a:extLst>
          </p:cNvPr>
          <p:cNvSpPr txBox="1"/>
          <p:nvPr/>
        </p:nvSpPr>
        <p:spPr>
          <a:xfrm>
            <a:off x="3091741" y="-43889"/>
            <a:ext cx="10809454" cy="6901889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기획 배경 및 </a:t>
            </a:r>
            <a:r>
              <a:rPr lang="ko-KR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서비스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소개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주요 기능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일정 상세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아키텍쳐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ERD</a:t>
            </a: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주요 기술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시나리오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보완사항 및 느낀 점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 fontAlgn="ctr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Q&amp;A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F3916A-D536-4446-8613-BD8326B0764E}"/>
              </a:ext>
            </a:extLst>
          </p:cNvPr>
          <p:cNvSpPr/>
          <p:nvPr/>
        </p:nvSpPr>
        <p:spPr>
          <a:xfrm>
            <a:off x="0" y="-259081"/>
            <a:ext cx="3219062" cy="6781801"/>
          </a:xfrm>
          <a:prstGeom prst="rect">
            <a:avLst/>
          </a:prstGeom>
          <a:noFill/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>
              <a:lnSpc>
                <a:spcPct val="40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188965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5455F5-CBB1-42C1-B93D-B2E874E34543}"/>
              </a:ext>
            </a:extLst>
          </p:cNvPr>
          <p:cNvSpPr/>
          <p:nvPr/>
        </p:nvSpPr>
        <p:spPr>
          <a:xfrm rot="7834586" flipH="1">
            <a:off x="-185198" y="-818706"/>
            <a:ext cx="887020" cy="20887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F94649-7CA2-47C6-B73A-868DAAE59050}"/>
              </a:ext>
            </a:extLst>
          </p:cNvPr>
          <p:cNvGrpSpPr/>
          <p:nvPr/>
        </p:nvGrpSpPr>
        <p:grpSpPr>
          <a:xfrm>
            <a:off x="8095691" y="3476551"/>
            <a:ext cx="3296839" cy="1797731"/>
            <a:chOff x="8281687" y="3615549"/>
            <a:chExt cx="3296839" cy="17977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06D064-0CE0-4037-A70E-F36FA5CA8D1D}"/>
                </a:ext>
              </a:extLst>
            </p:cNvPr>
            <p:cNvSpPr/>
            <p:nvPr/>
          </p:nvSpPr>
          <p:spPr>
            <a:xfrm>
              <a:off x="8919211" y="4080510"/>
              <a:ext cx="2034540" cy="220980"/>
            </a:xfrm>
            <a:prstGeom prst="rect">
              <a:avLst/>
            </a:prstGeom>
            <a:solidFill>
              <a:srgbClr val="DF013F">
                <a:alpha val="20000"/>
              </a:srgbClr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>
                <a:lnSpc>
                  <a:spcPct val="400000"/>
                </a:lnSpc>
              </a:pPr>
              <a:endParaRPr lang="ko-KR" altLang="en-US" sz="3600">
                <a:solidFill>
                  <a:schemeClr val="bg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5BC9977-8D27-4DD8-A376-92E39E423CD7}"/>
                </a:ext>
              </a:extLst>
            </p:cNvPr>
            <p:cNvSpPr/>
            <p:nvPr/>
          </p:nvSpPr>
          <p:spPr>
            <a:xfrm>
              <a:off x="8747760" y="4545471"/>
              <a:ext cx="2354580" cy="220980"/>
            </a:xfrm>
            <a:prstGeom prst="rect">
              <a:avLst/>
            </a:prstGeom>
            <a:solidFill>
              <a:srgbClr val="DF013F">
                <a:alpha val="20000"/>
              </a:srgbClr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>
                <a:lnSpc>
                  <a:spcPct val="400000"/>
                </a:lnSpc>
              </a:pPr>
              <a:endParaRPr lang="ko-KR" altLang="en-US" sz="3600">
                <a:solidFill>
                  <a:schemeClr val="bg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08794A9-9EDD-40F0-8C59-BD14FD648038}"/>
                </a:ext>
              </a:extLst>
            </p:cNvPr>
            <p:cNvSpPr/>
            <p:nvPr/>
          </p:nvSpPr>
          <p:spPr>
            <a:xfrm>
              <a:off x="9224010" y="5010432"/>
              <a:ext cx="1413510" cy="220980"/>
            </a:xfrm>
            <a:prstGeom prst="rect">
              <a:avLst/>
            </a:prstGeom>
            <a:solidFill>
              <a:srgbClr val="DF013F">
                <a:alpha val="20000"/>
              </a:srgbClr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>
                <a:lnSpc>
                  <a:spcPct val="400000"/>
                </a:lnSpc>
              </a:pPr>
              <a:endParaRPr lang="ko-KR" altLang="en-US" sz="3600">
                <a:solidFill>
                  <a:schemeClr val="bg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928B34-7DE3-4345-A9CE-41EAF91581BF}"/>
                </a:ext>
              </a:extLst>
            </p:cNvPr>
            <p:cNvSpPr/>
            <p:nvPr/>
          </p:nvSpPr>
          <p:spPr>
            <a:xfrm>
              <a:off x="8281687" y="3615549"/>
              <a:ext cx="3296839" cy="1797731"/>
            </a:xfrm>
            <a:prstGeom prst="rect">
              <a:avLst/>
            </a:prstGeom>
            <a:noFill/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해외송금 착오송금을</a:t>
              </a:r>
              <a:endParaRPr lang="en-US" altLang="ko-KR" sz="20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예방하고</a:t>
              </a:r>
              <a:r>
                <a:rPr lang="en-US" altLang="ko-KR" sz="20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빠르게 해결할</a:t>
              </a:r>
              <a:endParaRPr lang="en-US" altLang="ko-KR" sz="20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서비스가 필요</a:t>
              </a:r>
              <a:endParaRPr lang="en-US" altLang="ko-KR" sz="20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93394" y="159080"/>
            <a:ext cx="7095093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01</a:t>
            </a:r>
            <a:r>
              <a:rPr lang="en-US" altLang="ko-KR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	</a:t>
            </a:r>
            <a:r>
              <a:rPr lang="ko-KR" altLang="en-US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기획 배경 및 서비스 소개</a:t>
            </a:r>
            <a:endParaRPr lang="en-US" altLang="ko-KR" sz="3200" kern="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8DB19-5E03-4E09-8BC4-D8CE14D79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65879" y="1550294"/>
            <a:ext cx="3129168" cy="26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98E9CC-E19C-4BC0-9B7F-DD8F490E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94" y="4375417"/>
            <a:ext cx="5744535" cy="743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738429-B9DC-4CE1-978B-E6C76CA4A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234" y="5211493"/>
            <a:ext cx="5610195" cy="711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DA14D2-7688-485C-8F1B-E85DA02FE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423260" y="1550294"/>
            <a:ext cx="3129169" cy="2639906"/>
          </a:xfrm>
          <a:prstGeom prst="rect">
            <a:avLst/>
          </a:prstGeom>
          <a:solidFill>
            <a:srgbClr val="003B3A">
              <a:alpha val="20000"/>
            </a:srgbClr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6E75BCB-9D21-4E05-96B1-6D55A2C6BB45}"/>
              </a:ext>
            </a:extLst>
          </p:cNvPr>
          <p:cNvSpPr/>
          <p:nvPr/>
        </p:nvSpPr>
        <p:spPr>
          <a:xfrm rot="10800000">
            <a:off x="9317996" y="3195722"/>
            <a:ext cx="852233" cy="228600"/>
          </a:xfrm>
          <a:prstGeom prst="triangle">
            <a:avLst/>
          </a:prstGeom>
          <a:solidFill>
            <a:srgbClr val="DF0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DA0CD2-CEF4-48B2-91D1-AB3F3A92F189}"/>
              </a:ext>
            </a:extLst>
          </p:cNvPr>
          <p:cNvSpPr txBox="1"/>
          <p:nvPr/>
        </p:nvSpPr>
        <p:spPr>
          <a:xfrm>
            <a:off x="7903326" y="1990904"/>
            <a:ext cx="3681571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빠르게 증가하는</a:t>
            </a:r>
            <a:r>
              <a:rPr lang="ko-KR" altLang="en-US" dirty="0">
                <a:solidFill>
                  <a:srgbClr val="DF013F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해외송금시장 규모</a:t>
            </a:r>
            <a:endParaRPr lang="en-US" altLang="ko-KR" dirty="0"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간편해진 서비스</a:t>
            </a:r>
            <a:r>
              <a:rPr lang="en-US" altLang="ko-KR" dirty="0">
                <a:latin typeface="하나 CM" panose="02020603020101020101" pitchFamily="18" charset="-127"/>
                <a:ea typeface="하나 CM" panose="02020603020101020101" pitchFamily="18" charset="-127"/>
              </a:rPr>
              <a:t>, </a:t>
            </a: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증가한 착오 송금</a:t>
            </a:r>
            <a:endParaRPr lang="en-US" altLang="ko-KR" dirty="0"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32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5455F5-CBB1-42C1-B93D-B2E874E34543}"/>
              </a:ext>
            </a:extLst>
          </p:cNvPr>
          <p:cNvSpPr/>
          <p:nvPr/>
        </p:nvSpPr>
        <p:spPr>
          <a:xfrm rot="7834586" flipH="1">
            <a:off x="-185198" y="-818706"/>
            <a:ext cx="887020" cy="20887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394" y="159080"/>
            <a:ext cx="7095093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01</a:t>
            </a:r>
            <a:r>
              <a:rPr lang="en-US" altLang="ko-KR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	</a:t>
            </a:r>
            <a:r>
              <a:rPr lang="ko-KR" altLang="en-US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기획 배경 및 서비스 소개</a:t>
            </a:r>
            <a:endParaRPr lang="en-US" altLang="ko-KR" sz="3200" kern="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57D0F2-B73F-45DD-88D9-35FD89F6DF39}"/>
              </a:ext>
            </a:extLst>
          </p:cNvPr>
          <p:cNvSpPr/>
          <p:nvPr/>
        </p:nvSpPr>
        <p:spPr>
          <a:xfrm>
            <a:off x="7829156" y="3399038"/>
            <a:ext cx="2673835" cy="278404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E6622A-6534-464E-849B-797FD7FBF909}"/>
              </a:ext>
            </a:extLst>
          </p:cNvPr>
          <p:cNvSpPr/>
          <p:nvPr/>
        </p:nvSpPr>
        <p:spPr>
          <a:xfrm>
            <a:off x="7829156" y="3399038"/>
            <a:ext cx="2673834" cy="9407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실시간 알림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56B3FB-B369-4B1E-89AD-CCABDB427C23}"/>
              </a:ext>
            </a:extLst>
          </p:cNvPr>
          <p:cNvSpPr/>
          <p:nvPr/>
        </p:nvSpPr>
        <p:spPr>
          <a:xfrm>
            <a:off x="4753130" y="3974005"/>
            <a:ext cx="2673835" cy="2209079"/>
          </a:xfrm>
          <a:prstGeom prst="rect">
            <a:avLst/>
          </a:prstGeom>
          <a:solidFill>
            <a:schemeClr val="bg1"/>
          </a:solidFill>
          <a:ln>
            <a:solidFill>
              <a:srgbClr val="C5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8</a:t>
            </a:r>
            <a:endParaRPr lang="ko-KR" altLang="en-US" dirty="0">
              <a:solidFill>
                <a:prstClr val="white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2105CF-C685-4077-8AA2-8D64156A7D7A}"/>
              </a:ext>
            </a:extLst>
          </p:cNvPr>
          <p:cNvSpPr/>
          <p:nvPr/>
        </p:nvSpPr>
        <p:spPr>
          <a:xfrm>
            <a:off x="4753129" y="3399037"/>
            <a:ext cx="2673834" cy="940733"/>
          </a:xfrm>
          <a:prstGeom prst="rect">
            <a:avLst/>
          </a:prstGeom>
          <a:solidFill>
            <a:srgbClr val="C5D3D3"/>
          </a:solidFill>
          <a:ln>
            <a:solidFill>
              <a:srgbClr val="C5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착오송금 신고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4FA3B0-932B-4216-B214-1D05376E4784}"/>
              </a:ext>
            </a:extLst>
          </p:cNvPr>
          <p:cNvSpPr/>
          <p:nvPr/>
        </p:nvSpPr>
        <p:spPr>
          <a:xfrm>
            <a:off x="1689011" y="3408162"/>
            <a:ext cx="2673835" cy="277492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C61BBB-9CD2-4E08-A572-59BFB2B08595}"/>
              </a:ext>
            </a:extLst>
          </p:cNvPr>
          <p:cNvSpPr/>
          <p:nvPr/>
        </p:nvSpPr>
        <p:spPr>
          <a:xfrm>
            <a:off x="1689009" y="3408163"/>
            <a:ext cx="2673834" cy="9316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One-Stop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송금정보 입력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0FD18BC-F096-4CE2-84FA-B295F0F27F8B}"/>
              </a:ext>
            </a:extLst>
          </p:cNvPr>
          <p:cNvGrpSpPr/>
          <p:nvPr/>
        </p:nvGrpSpPr>
        <p:grpSpPr>
          <a:xfrm>
            <a:off x="1800022" y="2332727"/>
            <a:ext cx="8490356" cy="425792"/>
            <a:chOff x="2205133" y="2186753"/>
            <a:chExt cx="7781731" cy="425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502B58-ABAF-465D-9F1E-4465F359A8AE}"/>
                </a:ext>
              </a:extLst>
            </p:cNvPr>
            <p:cNvSpPr txBox="1"/>
            <p:nvPr/>
          </p:nvSpPr>
          <p:spPr>
            <a:xfrm>
              <a:off x="2205133" y="2186753"/>
              <a:ext cx="7781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9292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“</a:t>
              </a:r>
              <a:r>
                <a:rPr lang="ko-KR" altLang="en-US" sz="2000" dirty="0">
                  <a:solidFill>
                    <a:srgbClr val="009292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기존 하나은행 해외송금에서 착오송금 예방</a:t>
              </a:r>
              <a:r>
                <a:rPr lang="en-US" altLang="ko-KR" sz="2000" dirty="0">
                  <a:solidFill>
                    <a:srgbClr val="009292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rgbClr val="009292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해결 기능을 추가한 서비스</a:t>
              </a:r>
              <a:r>
                <a:rPr lang="en-US" altLang="ko-KR" sz="2000" dirty="0">
                  <a:solidFill>
                    <a:srgbClr val="009292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”</a:t>
              </a:r>
              <a:endParaRPr lang="ko-KR" altLang="en-US" sz="2000" dirty="0">
                <a:solidFill>
                  <a:srgbClr val="009292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9BFCF5-FAA9-4A9A-A5B8-68ED0FB6CBFB}"/>
                </a:ext>
              </a:extLst>
            </p:cNvPr>
            <p:cNvSpPr/>
            <p:nvPr/>
          </p:nvSpPr>
          <p:spPr>
            <a:xfrm>
              <a:off x="2976470" y="2428240"/>
              <a:ext cx="6243712" cy="184305"/>
            </a:xfrm>
            <a:prstGeom prst="rect">
              <a:avLst/>
            </a:prstGeom>
            <a:solidFill>
              <a:srgbClr val="003B3A">
                <a:alpha val="20000"/>
              </a:srgbClr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>
                <a:lnSpc>
                  <a:spcPct val="400000"/>
                </a:lnSpc>
              </a:pPr>
              <a:endParaRPr lang="ko-KR" altLang="en-US" sz="3600" dirty="0">
                <a:solidFill>
                  <a:schemeClr val="bg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E2ACEF-10B5-42A9-BD76-30E3B87E5D40}"/>
              </a:ext>
            </a:extLst>
          </p:cNvPr>
          <p:cNvGrpSpPr/>
          <p:nvPr/>
        </p:nvGrpSpPr>
        <p:grpSpPr>
          <a:xfrm>
            <a:off x="3902574" y="1508174"/>
            <a:ext cx="4285252" cy="766661"/>
            <a:chOff x="3580318" y="1540384"/>
            <a:chExt cx="4285252" cy="76666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CCA2C1-6466-40AB-B327-7507A93AF340}"/>
                </a:ext>
              </a:extLst>
            </p:cNvPr>
            <p:cNvSpPr/>
            <p:nvPr/>
          </p:nvSpPr>
          <p:spPr>
            <a:xfrm>
              <a:off x="4224830" y="1540384"/>
              <a:ext cx="3640740" cy="704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000" kern="0" dirty="0">
                  <a:latin typeface="하나 B" panose="02020603020101020101" pitchFamily="18" charset="-127"/>
                  <a:ea typeface="하나 B" panose="02020603020101020101" pitchFamily="18" charset="-127"/>
                </a:rPr>
                <a:t>HANA SAFE </a:t>
              </a:r>
              <a:r>
                <a:rPr lang="ko-KR" altLang="en-US" sz="3000" kern="0" dirty="0">
                  <a:latin typeface="하나 B" panose="02020603020101020101" pitchFamily="18" charset="-127"/>
                  <a:ea typeface="하나 B" panose="02020603020101020101" pitchFamily="18" charset="-127"/>
                </a:rPr>
                <a:t>해외송금</a:t>
              </a:r>
              <a:endParaRPr lang="en-US" altLang="ko-KR" sz="3000" kern="0" dirty="0">
                <a:latin typeface="하나 B" panose="02020603020101020101" pitchFamily="18" charset="-127"/>
                <a:ea typeface="하나 B" panose="02020603020101020101" pitchFamily="18" charset="-127"/>
              </a:endParaRPr>
            </a:p>
          </p:txBody>
        </p:sp>
        <p:pic>
          <p:nvPicPr>
            <p:cNvPr id="5" name="그래픽 4" descr="보내다">
              <a:extLst>
                <a:ext uri="{FF2B5EF4-FFF2-40B4-BE49-F238E27FC236}">
                  <a16:creationId xmlns:a16="http://schemas.microsoft.com/office/drawing/2014/main" id="{718CFA2C-284B-4CE9-B87D-568C5932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0318" y="1585802"/>
              <a:ext cx="721243" cy="721243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40EDC3-759B-417E-8E5B-9B889606E35D}"/>
              </a:ext>
            </a:extLst>
          </p:cNvPr>
          <p:cNvSpPr/>
          <p:nvPr/>
        </p:nvSpPr>
        <p:spPr>
          <a:xfrm>
            <a:off x="1817737" y="4713938"/>
            <a:ext cx="2416378" cy="931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rgbClr val="DF013F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 </a:t>
            </a:r>
            <a:r>
              <a:rPr lang="ko-KR" altLang="en-US" sz="20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수취인 직접 입력</a:t>
            </a:r>
            <a:endParaRPr lang="en-US" altLang="ko-KR" sz="20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DF013F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 </a:t>
            </a:r>
            <a:r>
              <a:rPr lang="ko-KR" altLang="en-US" sz="20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송금 전 정보 심사</a:t>
            </a:r>
            <a:endParaRPr lang="en-US" altLang="ko-KR" sz="20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290404-6862-45DC-8DFD-C6358B71AAE6}"/>
              </a:ext>
            </a:extLst>
          </p:cNvPr>
          <p:cNvSpPr/>
          <p:nvPr/>
        </p:nvSpPr>
        <p:spPr>
          <a:xfrm>
            <a:off x="4881857" y="4713938"/>
            <a:ext cx="2416378" cy="93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DF013F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 </a:t>
            </a:r>
            <a:r>
              <a:rPr lang="ko-KR" altLang="en-US" sz="20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쉬운 착오송금 신고</a:t>
            </a:r>
            <a:endParaRPr lang="en-US" altLang="ko-KR" sz="20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DF013F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 </a:t>
            </a:r>
            <a:r>
              <a:rPr lang="ko-KR" altLang="en-US" sz="20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처리 과정 확인</a:t>
            </a:r>
            <a:endParaRPr lang="en-US" altLang="ko-KR" sz="20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C1A6C8-9F1C-45CA-B6A8-4F31528A9F5B}"/>
              </a:ext>
            </a:extLst>
          </p:cNvPr>
          <p:cNvSpPr/>
          <p:nvPr/>
        </p:nvSpPr>
        <p:spPr>
          <a:xfrm>
            <a:off x="7957885" y="4456177"/>
            <a:ext cx="2416378" cy="1447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관리자 승인</a:t>
            </a:r>
            <a:endParaRPr lang="en-US" altLang="ko-KR" sz="20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↓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승인 내역 알림</a:t>
            </a:r>
            <a:endParaRPr lang="en-US" altLang="ko-KR" sz="20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610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5455F5-CBB1-42C1-B93D-B2E874E34543}"/>
              </a:ext>
            </a:extLst>
          </p:cNvPr>
          <p:cNvSpPr/>
          <p:nvPr/>
        </p:nvSpPr>
        <p:spPr>
          <a:xfrm rot="7834586" flipH="1">
            <a:off x="-185198" y="-818706"/>
            <a:ext cx="887020" cy="20887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394" y="159080"/>
            <a:ext cx="7095093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02</a:t>
            </a:r>
            <a:r>
              <a:rPr lang="en-US" altLang="ko-KR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	</a:t>
            </a:r>
            <a:r>
              <a:rPr lang="ko-KR" altLang="en-US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주요 기능</a:t>
            </a:r>
            <a:endParaRPr lang="en-US" altLang="ko-KR" sz="3200" kern="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E2CF58-CEBA-47AE-BE8E-C87CDE0A3B41}"/>
              </a:ext>
            </a:extLst>
          </p:cNvPr>
          <p:cNvGrpSpPr/>
          <p:nvPr/>
        </p:nvGrpSpPr>
        <p:grpSpPr>
          <a:xfrm>
            <a:off x="6450957" y="3321211"/>
            <a:ext cx="4735976" cy="999283"/>
            <a:chOff x="6450957" y="3152628"/>
            <a:chExt cx="4735976" cy="99928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5B258581-A50E-49D0-BB01-0FB8475C4FAB}"/>
                </a:ext>
              </a:extLst>
            </p:cNvPr>
            <p:cNvSpPr/>
            <p:nvPr/>
          </p:nvSpPr>
          <p:spPr>
            <a:xfrm>
              <a:off x="6978377" y="3152628"/>
              <a:ext cx="4208556" cy="99928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착오송금 신고</a:t>
              </a:r>
              <a:endPara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해외송금 전용 착오송금 신고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060FC70-8BDB-44AA-A40A-B820D47F03CE}"/>
                </a:ext>
              </a:extLst>
            </p:cNvPr>
            <p:cNvSpPr/>
            <p:nvPr/>
          </p:nvSpPr>
          <p:spPr>
            <a:xfrm>
              <a:off x="6450957" y="3152629"/>
              <a:ext cx="999282" cy="999282"/>
            </a:xfrm>
            <a:prstGeom prst="ellipse">
              <a:avLst/>
            </a:prstGeom>
            <a:solidFill>
              <a:srgbClr val="6A8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래픽 11" descr="경고">
              <a:extLst>
                <a:ext uri="{FF2B5EF4-FFF2-40B4-BE49-F238E27FC236}">
                  <a16:creationId xmlns:a16="http://schemas.microsoft.com/office/drawing/2014/main" id="{8E17BA65-0AA1-4A7A-BC76-33E54774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90598" y="3228964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E98E884-68C6-4603-B27C-8AB1D8E8C548}"/>
              </a:ext>
            </a:extLst>
          </p:cNvPr>
          <p:cNvGrpSpPr/>
          <p:nvPr/>
        </p:nvGrpSpPr>
        <p:grpSpPr>
          <a:xfrm>
            <a:off x="6450957" y="4776013"/>
            <a:ext cx="4735976" cy="999283"/>
            <a:chOff x="6450957" y="4443735"/>
            <a:chExt cx="4735976" cy="999283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FF9DF40-7742-4604-9FFF-E64E0B52FFE2}"/>
                </a:ext>
              </a:extLst>
            </p:cNvPr>
            <p:cNvSpPr/>
            <p:nvPr/>
          </p:nvSpPr>
          <p:spPr>
            <a:xfrm>
              <a:off x="6978377" y="4443735"/>
              <a:ext cx="4208556" cy="99928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언어 선택</a:t>
              </a:r>
              <a:endPara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한국어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 /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영어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/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중국어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3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개국 지원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68A5F49-7188-461F-ADDD-0C972C4FDDC4}"/>
                </a:ext>
              </a:extLst>
            </p:cNvPr>
            <p:cNvSpPr/>
            <p:nvPr/>
          </p:nvSpPr>
          <p:spPr>
            <a:xfrm>
              <a:off x="6450957" y="4443736"/>
              <a:ext cx="999282" cy="999282"/>
            </a:xfrm>
            <a:prstGeom prst="ellipse">
              <a:avLst/>
            </a:prstGeom>
            <a:solidFill>
              <a:srgbClr val="608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래픽 14" descr="말풍선">
              <a:extLst>
                <a:ext uri="{FF2B5EF4-FFF2-40B4-BE49-F238E27FC236}">
                  <a16:creationId xmlns:a16="http://schemas.microsoft.com/office/drawing/2014/main" id="{AADBDA59-56F8-4EB7-86F7-B3CEF9822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90598" y="4602954"/>
              <a:ext cx="720000" cy="72000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DD975A-7F72-4181-84D9-529A9B0CBDD1}"/>
              </a:ext>
            </a:extLst>
          </p:cNvPr>
          <p:cNvGrpSpPr/>
          <p:nvPr/>
        </p:nvGrpSpPr>
        <p:grpSpPr>
          <a:xfrm>
            <a:off x="1005066" y="1861519"/>
            <a:ext cx="4735976" cy="999284"/>
            <a:chOff x="6450957" y="1861519"/>
            <a:chExt cx="4735976" cy="999284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603FCAC-CD0D-49D3-AB6D-595304AB9182}"/>
                </a:ext>
              </a:extLst>
            </p:cNvPr>
            <p:cNvSpPr/>
            <p:nvPr/>
          </p:nvSpPr>
          <p:spPr>
            <a:xfrm>
              <a:off x="6978377" y="1861519"/>
              <a:ext cx="4208556" cy="99928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해외송금 보내기 </a:t>
              </a:r>
              <a:r>
                <a:rPr lang="en-US" altLang="ko-KR" sz="28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/ </a:t>
              </a:r>
              <a:r>
                <a:rPr lang="ko-KR" altLang="en-US" sz="28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예약</a:t>
              </a:r>
              <a:endPara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예약 시 해당일자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9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시에 자동송금</a:t>
              </a: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F1AAA6BD-E806-4A1D-A215-15506716E1C5}"/>
                </a:ext>
              </a:extLst>
            </p:cNvPr>
            <p:cNvSpPr/>
            <p:nvPr/>
          </p:nvSpPr>
          <p:spPr>
            <a:xfrm>
              <a:off x="7310597" y="1861520"/>
              <a:ext cx="3876335" cy="99928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해외송금 보내기 </a:t>
              </a:r>
              <a:r>
                <a:rPr lang="en-US" altLang="ko-KR" sz="28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/ </a:t>
              </a:r>
              <a:r>
                <a:rPr lang="ko-KR" altLang="en-US" sz="28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예약</a:t>
              </a:r>
              <a:endPara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예약일자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9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시에 자동송금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9889AA2E-2366-4BB1-8AB1-F0A5D765E41E}"/>
                </a:ext>
              </a:extLst>
            </p:cNvPr>
            <p:cNvSpPr/>
            <p:nvPr/>
          </p:nvSpPr>
          <p:spPr>
            <a:xfrm>
              <a:off x="6450957" y="1861521"/>
              <a:ext cx="999282" cy="999282"/>
            </a:xfrm>
            <a:prstGeom prst="ellipse">
              <a:avLst/>
            </a:prstGeom>
            <a:solidFill>
              <a:srgbClr val="36A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래픽 18" descr="보내다">
              <a:extLst>
                <a:ext uri="{FF2B5EF4-FFF2-40B4-BE49-F238E27FC236}">
                  <a16:creationId xmlns:a16="http://schemas.microsoft.com/office/drawing/2014/main" id="{95D058CB-675A-4EBC-A2EB-43DC9DE75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29390" y="2011608"/>
              <a:ext cx="720000" cy="7200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97447D-700C-4705-B5B0-56965C6DCF88}"/>
              </a:ext>
            </a:extLst>
          </p:cNvPr>
          <p:cNvGrpSpPr/>
          <p:nvPr/>
        </p:nvGrpSpPr>
        <p:grpSpPr>
          <a:xfrm>
            <a:off x="6450957" y="1871966"/>
            <a:ext cx="4735976" cy="999283"/>
            <a:chOff x="1005067" y="4443735"/>
            <a:chExt cx="4735976" cy="999283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D99C4B5B-0C03-4FD9-88DD-2318755AAE7E}"/>
                </a:ext>
              </a:extLst>
            </p:cNvPr>
            <p:cNvSpPr/>
            <p:nvPr/>
          </p:nvSpPr>
          <p:spPr>
            <a:xfrm>
              <a:off x="1532487" y="4443735"/>
              <a:ext cx="4208556" cy="99928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승인 내역 알림</a:t>
              </a:r>
              <a:endPara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   해외송금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/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착오신고 업데이트 시 알림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8D9AB7-2366-4158-839A-CC520A5B1D51}"/>
                </a:ext>
              </a:extLst>
            </p:cNvPr>
            <p:cNvSpPr/>
            <p:nvPr/>
          </p:nvSpPr>
          <p:spPr>
            <a:xfrm>
              <a:off x="1005067" y="4443736"/>
              <a:ext cx="999282" cy="999282"/>
            </a:xfrm>
            <a:prstGeom prst="ellipse">
              <a:avLst/>
            </a:prstGeom>
            <a:solidFill>
              <a:srgbClr val="36A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 descr="종">
              <a:extLst>
                <a:ext uri="{FF2B5EF4-FFF2-40B4-BE49-F238E27FC236}">
                  <a16:creationId xmlns:a16="http://schemas.microsoft.com/office/drawing/2014/main" id="{102C8DCF-A308-4BEE-BBB3-959F476D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44708" y="4583376"/>
              <a:ext cx="720000" cy="72000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59AA2B-DED3-4438-A88F-D018DD066B36}"/>
              </a:ext>
            </a:extLst>
          </p:cNvPr>
          <p:cNvGrpSpPr/>
          <p:nvPr/>
        </p:nvGrpSpPr>
        <p:grpSpPr>
          <a:xfrm>
            <a:off x="1005066" y="4770455"/>
            <a:ext cx="4735976" cy="999283"/>
            <a:chOff x="1005067" y="1861520"/>
            <a:chExt cx="4735976" cy="999283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79675863-5E67-44E7-AEB7-CAA913E43CDE}"/>
                </a:ext>
              </a:extLst>
            </p:cNvPr>
            <p:cNvSpPr/>
            <p:nvPr/>
          </p:nvSpPr>
          <p:spPr>
            <a:xfrm>
              <a:off x="1532487" y="1861520"/>
              <a:ext cx="4208556" cy="99928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실시간 환율 조회</a:t>
              </a:r>
              <a:endPara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송금 시 실시간 환율 계산</a:t>
              </a: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72B44A8C-889D-439B-9028-3B9FE61D1BC6}"/>
                </a:ext>
              </a:extLst>
            </p:cNvPr>
            <p:cNvSpPr/>
            <p:nvPr/>
          </p:nvSpPr>
          <p:spPr>
            <a:xfrm>
              <a:off x="1005067" y="1861521"/>
              <a:ext cx="999282" cy="999282"/>
            </a:xfrm>
            <a:prstGeom prst="ellipse">
              <a:avLst/>
            </a:prstGeom>
            <a:solidFill>
              <a:srgbClr val="6087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래픽 31" descr="지구본: 아시아 및 오스트레일리아 ">
              <a:extLst>
                <a:ext uri="{FF2B5EF4-FFF2-40B4-BE49-F238E27FC236}">
                  <a16:creationId xmlns:a16="http://schemas.microsoft.com/office/drawing/2014/main" id="{07CF7A54-4AC1-4C95-9A77-8160696A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44708" y="2004724"/>
              <a:ext cx="720000" cy="7200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CD2662-D9CE-4685-8AEC-E55EB2BD5BC7}"/>
              </a:ext>
            </a:extLst>
          </p:cNvPr>
          <p:cNvGrpSpPr/>
          <p:nvPr/>
        </p:nvGrpSpPr>
        <p:grpSpPr>
          <a:xfrm>
            <a:off x="1005067" y="3321210"/>
            <a:ext cx="4735975" cy="999284"/>
            <a:chOff x="1005067" y="3152627"/>
            <a:chExt cx="4735975" cy="99928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3772C3E2-2A07-4F42-9FEF-7CB18F575B57}"/>
                </a:ext>
              </a:extLst>
            </p:cNvPr>
            <p:cNvSpPr/>
            <p:nvPr/>
          </p:nvSpPr>
          <p:spPr>
            <a:xfrm>
              <a:off x="1532486" y="3152627"/>
              <a:ext cx="4208556" cy="99928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BAD32C3-32A4-4753-A1D2-C79F31CBDBD2}"/>
                </a:ext>
              </a:extLst>
            </p:cNvPr>
            <p:cNvSpPr/>
            <p:nvPr/>
          </p:nvSpPr>
          <p:spPr>
            <a:xfrm>
              <a:off x="1757679" y="3152628"/>
              <a:ext cx="3983363" cy="99928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송금정보 수취인 직접입력</a:t>
              </a:r>
              <a:endPara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손님이 수취인에게 이메일 전송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7D66F64-B864-43BD-9C1A-ADA059E0D1A9}"/>
                </a:ext>
              </a:extLst>
            </p:cNvPr>
            <p:cNvSpPr/>
            <p:nvPr/>
          </p:nvSpPr>
          <p:spPr>
            <a:xfrm>
              <a:off x="1005067" y="3152629"/>
              <a:ext cx="999282" cy="999282"/>
            </a:xfrm>
            <a:prstGeom prst="ellipse">
              <a:avLst/>
            </a:prstGeom>
            <a:solidFill>
              <a:srgbClr val="6A8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래픽 34" descr="팔로우">
              <a:extLst>
                <a:ext uri="{FF2B5EF4-FFF2-40B4-BE49-F238E27FC236}">
                  <a16:creationId xmlns:a16="http://schemas.microsoft.com/office/drawing/2014/main" id="{6A689F4F-2492-46E7-82B9-8E746FE60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85998" y="3292269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43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5455F5-CBB1-42C1-B93D-B2E874E34543}"/>
              </a:ext>
            </a:extLst>
          </p:cNvPr>
          <p:cNvSpPr/>
          <p:nvPr/>
        </p:nvSpPr>
        <p:spPr>
          <a:xfrm rot="7834586" flipH="1">
            <a:off x="-185198" y="-818706"/>
            <a:ext cx="887020" cy="20887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394" y="159080"/>
            <a:ext cx="7095093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03</a:t>
            </a:r>
            <a:r>
              <a:rPr lang="en-US" altLang="ko-KR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	</a:t>
            </a:r>
            <a:r>
              <a:rPr lang="ko-KR" altLang="en-US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일정 상세</a:t>
            </a:r>
            <a:endParaRPr lang="en-US" altLang="ko-KR" sz="3200" kern="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C7230B0-DC5A-42FC-BD32-E8B65B9F6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280555"/>
              </p:ext>
            </p:extLst>
          </p:nvPr>
        </p:nvGraphicFramePr>
        <p:xfrm>
          <a:off x="742949" y="2159241"/>
          <a:ext cx="10706100" cy="43522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2961">
                  <a:extLst>
                    <a:ext uri="{9D8B030D-6E8A-4147-A177-3AD203B41FA5}">
                      <a16:colId xmlns:a16="http://schemas.microsoft.com/office/drawing/2014/main" val="127812273"/>
                    </a:ext>
                  </a:extLst>
                </a:gridCol>
                <a:gridCol w="796649">
                  <a:extLst>
                    <a:ext uri="{9D8B030D-6E8A-4147-A177-3AD203B41FA5}">
                      <a16:colId xmlns:a16="http://schemas.microsoft.com/office/drawing/2014/main" val="3026242295"/>
                    </a:ext>
                  </a:extLst>
                </a:gridCol>
                <a:gridCol w="796649">
                  <a:extLst>
                    <a:ext uri="{9D8B030D-6E8A-4147-A177-3AD203B41FA5}">
                      <a16:colId xmlns:a16="http://schemas.microsoft.com/office/drawing/2014/main" val="3587528299"/>
                    </a:ext>
                  </a:extLst>
                </a:gridCol>
                <a:gridCol w="796649">
                  <a:extLst>
                    <a:ext uri="{9D8B030D-6E8A-4147-A177-3AD203B41FA5}">
                      <a16:colId xmlns:a16="http://schemas.microsoft.com/office/drawing/2014/main" val="2134632293"/>
                    </a:ext>
                  </a:extLst>
                </a:gridCol>
                <a:gridCol w="796649">
                  <a:extLst>
                    <a:ext uri="{9D8B030D-6E8A-4147-A177-3AD203B41FA5}">
                      <a16:colId xmlns:a16="http://schemas.microsoft.com/office/drawing/2014/main" val="917160661"/>
                    </a:ext>
                  </a:extLst>
                </a:gridCol>
                <a:gridCol w="796649">
                  <a:extLst>
                    <a:ext uri="{9D8B030D-6E8A-4147-A177-3AD203B41FA5}">
                      <a16:colId xmlns:a16="http://schemas.microsoft.com/office/drawing/2014/main" val="1524733484"/>
                    </a:ext>
                  </a:extLst>
                </a:gridCol>
                <a:gridCol w="796649">
                  <a:extLst>
                    <a:ext uri="{9D8B030D-6E8A-4147-A177-3AD203B41FA5}">
                      <a16:colId xmlns:a16="http://schemas.microsoft.com/office/drawing/2014/main" val="3850791788"/>
                    </a:ext>
                  </a:extLst>
                </a:gridCol>
                <a:gridCol w="796649">
                  <a:extLst>
                    <a:ext uri="{9D8B030D-6E8A-4147-A177-3AD203B41FA5}">
                      <a16:colId xmlns:a16="http://schemas.microsoft.com/office/drawing/2014/main" val="2911644419"/>
                    </a:ext>
                  </a:extLst>
                </a:gridCol>
                <a:gridCol w="796649">
                  <a:extLst>
                    <a:ext uri="{9D8B030D-6E8A-4147-A177-3AD203B41FA5}">
                      <a16:colId xmlns:a16="http://schemas.microsoft.com/office/drawing/2014/main" val="3340143519"/>
                    </a:ext>
                  </a:extLst>
                </a:gridCol>
                <a:gridCol w="796649">
                  <a:extLst>
                    <a:ext uri="{9D8B030D-6E8A-4147-A177-3AD203B41FA5}">
                      <a16:colId xmlns:a16="http://schemas.microsoft.com/office/drawing/2014/main" val="345817946"/>
                    </a:ext>
                  </a:extLst>
                </a:gridCol>
                <a:gridCol w="796649">
                  <a:extLst>
                    <a:ext uri="{9D8B030D-6E8A-4147-A177-3AD203B41FA5}">
                      <a16:colId xmlns:a16="http://schemas.microsoft.com/office/drawing/2014/main" val="1547464194"/>
                    </a:ext>
                  </a:extLst>
                </a:gridCol>
                <a:gridCol w="796649">
                  <a:extLst>
                    <a:ext uri="{9D8B030D-6E8A-4147-A177-3AD203B41FA5}">
                      <a16:colId xmlns:a16="http://schemas.microsoft.com/office/drawing/2014/main" val="2131670139"/>
                    </a:ext>
                  </a:extLst>
                </a:gridCol>
              </a:tblGrid>
              <a:tr h="54873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9/2</a:t>
                      </a:r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9/5</a:t>
                      </a:r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9/9</a:t>
                      </a:r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9/12</a:t>
                      </a:r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9/16</a:t>
                      </a:r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9/19</a:t>
                      </a:r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9/23</a:t>
                      </a:r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9/26</a:t>
                      </a:r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9/30</a:t>
                      </a:r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10/3</a:t>
                      </a:r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10/5</a:t>
                      </a:r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3436"/>
                  </a:ext>
                </a:extLst>
              </a:tr>
              <a:tr h="548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서비스 기획</a:t>
                      </a:r>
                      <a:endParaRPr lang="en-US" altLang="ko-KR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023017"/>
                  </a:ext>
                </a:extLst>
              </a:tr>
              <a:tr h="548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DB </a:t>
                      </a:r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696460"/>
                  </a:ext>
                </a:extLst>
              </a:tr>
              <a:tr h="548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유저 기능 개발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090176"/>
                  </a:ext>
                </a:extLst>
              </a:tr>
              <a:tr h="548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송금 기능 개발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452057"/>
                  </a:ext>
                </a:extLst>
              </a:tr>
              <a:tr h="548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계좌 기능 개발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047655"/>
                  </a:ext>
                </a:extLst>
              </a:tr>
              <a:tr h="5111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관리자 기능 개발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28618"/>
                  </a:ext>
                </a:extLst>
              </a:tr>
              <a:tr h="548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739435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E92C327-9BCF-44AE-89F1-61EE84995855}"/>
              </a:ext>
            </a:extLst>
          </p:cNvPr>
          <p:cNvSpPr/>
          <p:nvPr/>
        </p:nvSpPr>
        <p:spPr>
          <a:xfrm>
            <a:off x="2490354" y="1159362"/>
            <a:ext cx="7211291" cy="856715"/>
          </a:xfrm>
          <a:prstGeom prst="roundRect">
            <a:avLst>
              <a:gd name="adj" fmla="val 50000"/>
            </a:avLst>
          </a:prstGeom>
          <a:solidFill>
            <a:srgbClr val="FDFFFF"/>
          </a:solidFill>
          <a:ln w="28575">
            <a:solidFill>
              <a:srgbClr val="00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Hana</a:t>
            </a:r>
            <a:r>
              <a:rPr lang="ko-KR" altLang="en-US" sz="20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 </a:t>
            </a:r>
            <a:r>
              <a:rPr lang="en-US" altLang="ko-KR" sz="20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Safe</a:t>
            </a:r>
            <a:r>
              <a:rPr lang="ko-KR" altLang="en-US" sz="20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 해외송금</a:t>
            </a:r>
            <a:endParaRPr lang="en-US" altLang="ko-KR" sz="2000" kern="0" dirty="0">
              <a:solidFill>
                <a:schemeClr val="tx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20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2020/09/02 ~ 2020/10/05 </a:t>
            </a:r>
            <a:r>
              <a:rPr lang="ko-KR" altLang="en-US" sz="20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총</a:t>
            </a:r>
            <a:r>
              <a:rPr lang="en-US" altLang="ko-KR" sz="20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 33</a:t>
            </a:r>
            <a:r>
              <a:rPr lang="ko-KR" altLang="en-US" sz="20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일간 진행 </a:t>
            </a:r>
            <a:endParaRPr lang="en-US" altLang="ko-KR" sz="2000" kern="0" dirty="0">
              <a:solidFill>
                <a:schemeClr val="tx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E9DD37A-951B-44B8-896E-0ECE8EF89862}"/>
              </a:ext>
            </a:extLst>
          </p:cNvPr>
          <p:cNvSpPr/>
          <p:nvPr/>
        </p:nvSpPr>
        <p:spPr>
          <a:xfrm>
            <a:off x="2875280" y="2804160"/>
            <a:ext cx="1658112" cy="358571"/>
          </a:xfrm>
          <a:prstGeom prst="roundRect">
            <a:avLst>
              <a:gd name="adj" fmla="val 50000"/>
            </a:avLst>
          </a:prstGeom>
          <a:solidFill>
            <a:srgbClr val="00929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kern="0" dirty="0">
              <a:solidFill>
                <a:schemeClr val="tx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49E78C-7BB4-486C-89F6-865EC4BCE864}"/>
              </a:ext>
            </a:extLst>
          </p:cNvPr>
          <p:cNvSpPr/>
          <p:nvPr/>
        </p:nvSpPr>
        <p:spPr>
          <a:xfrm>
            <a:off x="3761232" y="3342044"/>
            <a:ext cx="1658112" cy="358571"/>
          </a:xfrm>
          <a:prstGeom prst="roundRect">
            <a:avLst>
              <a:gd name="adj" fmla="val 50000"/>
            </a:avLst>
          </a:prstGeom>
          <a:solidFill>
            <a:srgbClr val="C5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E084CD-752A-4BA2-B81B-B1FD7BABCECA}"/>
              </a:ext>
            </a:extLst>
          </p:cNvPr>
          <p:cNvSpPr/>
          <p:nvPr/>
        </p:nvSpPr>
        <p:spPr>
          <a:xfrm>
            <a:off x="5161280" y="3900886"/>
            <a:ext cx="934720" cy="35857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DE9C592-5EBF-48E4-987C-D0C3213D1D79}"/>
              </a:ext>
            </a:extLst>
          </p:cNvPr>
          <p:cNvSpPr/>
          <p:nvPr/>
        </p:nvSpPr>
        <p:spPr>
          <a:xfrm>
            <a:off x="5830374" y="4459728"/>
            <a:ext cx="2907226" cy="358571"/>
          </a:xfrm>
          <a:prstGeom prst="roundRect">
            <a:avLst>
              <a:gd name="adj" fmla="val 50000"/>
            </a:avLst>
          </a:prstGeom>
          <a:solidFill>
            <a:srgbClr val="00929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kern="0" dirty="0">
              <a:solidFill>
                <a:schemeClr val="tx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D71981-5F00-46B2-9851-D335C3F8ABA0}"/>
              </a:ext>
            </a:extLst>
          </p:cNvPr>
          <p:cNvSpPr/>
          <p:nvPr/>
        </p:nvSpPr>
        <p:spPr>
          <a:xfrm>
            <a:off x="5161280" y="4997568"/>
            <a:ext cx="1697031" cy="358571"/>
          </a:xfrm>
          <a:prstGeom prst="roundRect">
            <a:avLst>
              <a:gd name="adj" fmla="val 50000"/>
            </a:avLst>
          </a:prstGeom>
          <a:solidFill>
            <a:srgbClr val="C5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A8D6530-D1B9-4501-B2B7-A432B52685D4}"/>
              </a:ext>
            </a:extLst>
          </p:cNvPr>
          <p:cNvSpPr/>
          <p:nvPr/>
        </p:nvSpPr>
        <p:spPr>
          <a:xfrm>
            <a:off x="7752080" y="5519352"/>
            <a:ext cx="2794000" cy="35857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2C1D1BA-95F2-43EA-A866-B621637E86EA}"/>
              </a:ext>
            </a:extLst>
          </p:cNvPr>
          <p:cNvSpPr/>
          <p:nvPr/>
        </p:nvSpPr>
        <p:spPr>
          <a:xfrm>
            <a:off x="10434319" y="6044183"/>
            <a:ext cx="1014729" cy="358571"/>
          </a:xfrm>
          <a:prstGeom prst="roundRect">
            <a:avLst>
              <a:gd name="adj" fmla="val 50000"/>
            </a:avLst>
          </a:prstGeom>
          <a:solidFill>
            <a:srgbClr val="00929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kern="0" dirty="0">
              <a:solidFill>
                <a:schemeClr val="tx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85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5455F5-CBB1-42C1-B93D-B2E874E34543}"/>
              </a:ext>
            </a:extLst>
          </p:cNvPr>
          <p:cNvSpPr/>
          <p:nvPr/>
        </p:nvSpPr>
        <p:spPr>
          <a:xfrm rot="7834586" flipH="1">
            <a:off x="-185198" y="-818706"/>
            <a:ext cx="887020" cy="20887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394" y="159080"/>
            <a:ext cx="7095093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04</a:t>
            </a:r>
            <a:r>
              <a:rPr lang="en-US" altLang="ko-KR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	</a:t>
            </a:r>
            <a:r>
              <a:rPr lang="ko-KR" altLang="en-US" sz="3200" kern="0" dirty="0" err="1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아키텍쳐</a:t>
            </a:r>
            <a:endParaRPr lang="en-US" altLang="ko-KR" sz="3200" kern="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FD6606-DEF1-43C4-8AA6-A3AC9B7D7B51}"/>
              </a:ext>
            </a:extLst>
          </p:cNvPr>
          <p:cNvSpPr/>
          <p:nvPr/>
        </p:nvSpPr>
        <p:spPr>
          <a:xfrm>
            <a:off x="1318765" y="1518314"/>
            <a:ext cx="2684035" cy="358571"/>
          </a:xfrm>
          <a:prstGeom prst="roundRect">
            <a:avLst>
              <a:gd name="adj" fmla="val 21665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FRONT-END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8A5880F-B7A1-417B-B3AC-826EE4E05CD6}"/>
              </a:ext>
            </a:extLst>
          </p:cNvPr>
          <p:cNvSpPr/>
          <p:nvPr/>
        </p:nvSpPr>
        <p:spPr>
          <a:xfrm>
            <a:off x="4335508" y="1518314"/>
            <a:ext cx="6728686" cy="358571"/>
          </a:xfrm>
          <a:prstGeom prst="roundRect">
            <a:avLst>
              <a:gd name="adj" fmla="val 21665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BACK-END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C2DC697-5D70-4314-A2A3-40864193CE4E}"/>
              </a:ext>
            </a:extLst>
          </p:cNvPr>
          <p:cNvSpPr/>
          <p:nvPr/>
        </p:nvSpPr>
        <p:spPr>
          <a:xfrm>
            <a:off x="1318765" y="2154800"/>
            <a:ext cx="2684035" cy="4036173"/>
          </a:xfrm>
          <a:prstGeom prst="roundRect">
            <a:avLst>
              <a:gd name="adj" fmla="val 4053"/>
            </a:avLst>
          </a:prstGeom>
          <a:noFill/>
          <a:ln w="28575">
            <a:solidFill>
              <a:srgbClr val="C5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endParaRPr lang="en-US" altLang="ko-KR" sz="2000" kern="0" dirty="0">
              <a:solidFill>
                <a:schemeClr val="tx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53268C1-E6A3-47FA-8EB0-4AA59BFA4F3E}"/>
              </a:ext>
            </a:extLst>
          </p:cNvPr>
          <p:cNvSpPr/>
          <p:nvPr/>
        </p:nvSpPr>
        <p:spPr>
          <a:xfrm>
            <a:off x="4335507" y="2154801"/>
            <a:ext cx="4145633" cy="2783184"/>
          </a:xfrm>
          <a:prstGeom prst="roundRect">
            <a:avLst>
              <a:gd name="adj" fmla="val 2232"/>
            </a:avLst>
          </a:prstGeom>
          <a:noFill/>
          <a:ln w="28575">
            <a:solidFill>
              <a:srgbClr val="C5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altLang="ko-KR" sz="2000" kern="0" dirty="0">
              <a:solidFill>
                <a:schemeClr val="tx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pic>
        <p:nvPicPr>
          <p:cNvPr id="39" name="그림 38" descr="개체, 그리기이(가) 표시된 사진&#10;&#10;자동 생성된 설명">
            <a:extLst>
              <a:ext uri="{FF2B5EF4-FFF2-40B4-BE49-F238E27FC236}">
                <a16:creationId xmlns:a16="http://schemas.microsoft.com/office/drawing/2014/main" id="{E6335572-3BCF-4BBC-9E4D-658A97A875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0" r="33345"/>
          <a:stretch/>
        </p:blipFill>
        <p:spPr>
          <a:xfrm>
            <a:off x="1581063" y="3226533"/>
            <a:ext cx="585385" cy="912881"/>
          </a:xfrm>
          <a:prstGeom prst="rect">
            <a:avLst/>
          </a:prstGeom>
        </p:spPr>
      </p:pic>
      <p:pic>
        <p:nvPicPr>
          <p:cNvPr id="41" name="그림 40" descr="개체, 그리기이(가) 표시된 사진&#10;&#10;자동 생성된 설명">
            <a:extLst>
              <a:ext uri="{FF2B5EF4-FFF2-40B4-BE49-F238E27FC236}">
                <a16:creationId xmlns:a16="http://schemas.microsoft.com/office/drawing/2014/main" id="{A3F28CB8-E105-4AA4-BB4A-ED8B7DCB89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5"/>
          <a:stretch/>
        </p:blipFill>
        <p:spPr>
          <a:xfrm>
            <a:off x="1581063" y="4139414"/>
            <a:ext cx="585385" cy="912881"/>
          </a:xfrm>
          <a:prstGeom prst="rect">
            <a:avLst/>
          </a:prstGeom>
        </p:spPr>
      </p:pic>
      <p:pic>
        <p:nvPicPr>
          <p:cNvPr id="42" name="그림 41" descr="개체, 그리기이(가) 표시된 사진&#10;&#10;자동 생성된 설명">
            <a:extLst>
              <a:ext uri="{FF2B5EF4-FFF2-40B4-BE49-F238E27FC236}">
                <a16:creationId xmlns:a16="http://schemas.microsoft.com/office/drawing/2014/main" id="{8C7BF1CF-4EDE-4D0E-B85B-868B56B641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55"/>
          <a:stretch/>
        </p:blipFill>
        <p:spPr>
          <a:xfrm>
            <a:off x="1581063" y="2321999"/>
            <a:ext cx="585385" cy="91288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AFB787D-538F-42AA-ADC3-F85C2F4F0C40}"/>
              </a:ext>
            </a:extLst>
          </p:cNvPr>
          <p:cNvSpPr txBox="1"/>
          <p:nvPr/>
        </p:nvSpPr>
        <p:spPr>
          <a:xfrm>
            <a:off x="2427196" y="2624330"/>
            <a:ext cx="1185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HTML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5BBD1D-F759-4D63-9455-781E7803C16D}"/>
              </a:ext>
            </a:extLst>
          </p:cNvPr>
          <p:cNvSpPr txBox="1"/>
          <p:nvPr/>
        </p:nvSpPr>
        <p:spPr>
          <a:xfrm>
            <a:off x="2427196" y="3492227"/>
            <a:ext cx="142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CSS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90DC08-F078-46FC-A789-F011749743F4}"/>
              </a:ext>
            </a:extLst>
          </p:cNvPr>
          <p:cNvSpPr txBox="1"/>
          <p:nvPr/>
        </p:nvSpPr>
        <p:spPr>
          <a:xfrm>
            <a:off x="2330103" y="4360124"/>
            <a:ext cx="1545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JAVASCRIPT</a:t>
            </a:r>
            <a:endParaRPr lang="ko-KR" altLang="en-US" dirty="0"/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0E57E41E-56FD-4052-83E6-DF0A62D78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4127" y="5259939"/>
            <a:ext cx="614221" cy="614221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A6C356C-E66C-43DE-9157-A9D6CED78139}"/>
              </a:ext>
            </a:extLst>
          </p:cNvPr>
          <p:cNvGrpSpPr/>
          <p:nvPr/>
        </p:nvGrpSpPr>
        <p:grpSpPr>
          <a:xfrm>
            <a:off x="8852177" y="2688823"/>
            <a:ext cx="2212017" cy="2783185"/>
            <a:chOff x="8819909" y="2367549"/>
            <a:chExt cx="2212017" cy="2783185"/>
          </a:xfrm>
          <a:solidFill>
            <a:schemeClr val="bg1">
              <a:lumMod val="85000"/>
            </a:schemeClr>
          </a:solidFill>
        </p:grpSpPr>
        <p:sp>
          <p:nvSpPr>
            <p:cNvPr id="55" name="원통형 54">
              <a:extLst>
                <a:ext uri="{FF2B5EF4-FFF2-40B4-BE49-F238E27FC236}">
                  <a16:creationId xmlns:a16="http://schemas.microsoft.com/office/drawing/2014/main" id="{9452600D-FCB2-473C-89E7-D44157F81B23}"/>
                </a:ext>
              </a:extLst>
            </p:cNvPr>
            <p:cNvSpPr/>
            <p:nvPr/>
          </p:nvSpPr>
          <p:spPr>
            <a:xfrm>
              <a:off x="8819909" y="2367549"/>
              <a:ext cx="2212017" cy="2783185"/>
            </a:xfrm>
            <a:prstGeom prst="can">
              <a:avLst/>
            </a:prstGeom>
            <a:grpFill/>
            <a:ln>
              <a:solidFill>
                <a:srgbClr val="FD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8BF1C8-2A5F-49CC-8163-5715A4245DDB}"/>
                </a:ext>
              </a:extLst>
            </p:cNvPr>
            <p:cNvSpPr txBox="1"/>
            <p:nvPr/>
          </p:nvSpPr>
          <p:spPr>
            <a:xfrm>
              <a:off x="8819909" y="3497220"/>
              <a:ext cx="2212017" cy="83099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2400" kern="0" dirty="0">
                  <a:latin typeface="하나 B" panose="02020603020101020101" pitchFamily="18" charset="-127"/>
                  <a:ea typeface="하나 B" panose="02020603020101020101" pitchFamily="18" charset="-127"/>
                </a:rPr>
                <a:t>DBMS</a:t>
              </a:r>
            </a:p>
            <a:p>
              <a:pPr algn="ctr" latinLnBrk="0">
                <a:defRPr/>
              </a:pPr>
              <a:r>
                <a:rPr lang="en-US" altLang="ko-KR" sz="2400" kern="0" dirty="0">
                  <a:solidFill>
                    <a:schemeClr val="tx1"/>
                  </a:solidFill>
                  <a:latin typeface="하나 B" panose="02020603020101020101" pitchFamily="18" charset="-127"/>
                  <a:ea typeface="하나 B" panose="02020603020101020101" pitchFamily="18" charset="-127"/>
                </a:rPr>
                <a:t>ORACLE</a:t>
              </a:r>
            </a:p>
          </p:txBody>
        </p:sp>
      </p:grp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ABC35F2B-E9A0-42F8-AC48-50AAE98AA6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5" t="-1" r="23475" b="47856"/>
          <a:stretch/>
        </p:blipFill>
        <p:spPr>
          <a:xfrm>
            <a:off x="4688586" y="2192423"/>
            <a:ext cx="903906" cy="88646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D22405A-DBA0-47D3-A6B4-BAF4DBCE0CC0}"/>
              </a:ext>
            </a:extLst>
          </p:cNvPr>
          <p:cNvSpPr txBox="1"/>
          <p:nvPr/>
        </p:nvSpPr>
        <p:spPr>
          <a:xfrm>
            <a:off x="2330103" y="5382384"/>
            <a:ext cx="1545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BOOTSTRAP</a:t>
            </a:r>
            <a:endParaRPr lang="ko-KR" altLang="en-US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C7256D3-778B-4006-B419-2BA51830521D}"/>
              </a:ext>
            </a:extLst>
          </p:cNvPr>
          <p:cNvSpPr/>
          <p:nvPr/>
        </p:nvSpPr>
        <p:spPr>
          <a:xfrm>
            <a:off x="4335507" y="5150355"/>
            <a:ext cx="4145633" cy="1040618"/>
          </a:xfrm>
          <a:prstGeom prst="roundRect">
            <a:avLst>
              <a:gd name="adj" fmla="val 2232"/>
            </a:avLst>
          </a:prstGeom>
          <a:noFill/>
          <a:ln w="28575">
            <a:solidFill>
              <a:srgbClr val="C5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altLang="ko-KR" sz="2000" kern="0" dirty="0">
              <a:solidFill>
                <a:schemeClr val="tx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89BF07-AA1E-4F05-A9F6-1D49C435396A}"/>
              </a:ext>
            </a:extLst>
          </p:cNvPr>
          <p:cNvSpPr txBox="1"/>
          <p:nvPr/>
        </p:nvSpPr>
        <p:spPr>
          <a:xfrm>
            <a:off x="5715070" y="2543050"/>
            <a:ext cx="2502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Spring Framework</a:t>
            </a:r>
          </a:p>
        </p:txBody>
      </p:sp>
      <p:pic>
        <p:nvPicPr>
          <p:cNvPr id="1031" name="Picture 4" descr="MyBatis · GitHub">
            <a:extLst>
              <a:ext uri="{FF2B5EF4-FFF2-40B4-BE49-F238E27FC236}">
                <a16:creationId xmlns:a16="http://schemas.microsoft.com/office/drawing/2014/main" id="{CB267B34-A159-4BA4-9888-3635657E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99" y="3218117"/>
            <a:ext cx="780338" cy="78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그림 1032" descr="램프이(가) 표시된 사진&#10;&#10;자동 생성된 설명">
            <a:extLst>
              <a:ext uri="{FF2B5EF4-FFF2-40B4-BE49-F238E27FC236}">
                <a16:creationId xmlns:a16="http://schemas.microsoft.com/office/drawing/2014/main" id="{A0F79E0E-3031-41F6-B82A-3F0975267A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86" y="5259939"/>
            <a:ext cx="858706" cy="85870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C10693A-B568-40A7-B9A5-8C743124E84E}"/>
              </a:ext>
            </a:extLst>
          </p:cNvPr>
          <p:cNvSpPr txBox="1"/>
          <p:nvPr/>
        </p:nvSpPr>
        <p:spPr>
          <a:xfrm>
            <a:off x="5735654" y="3400536"/>
            <a:ext cx="2502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 err="1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MyBatis</a:t>
            </a:r>
            <a:endParaRPr lang="en-US" altLang="ko-KR" kern="0" dirty="0">
              <a:solidFill>
                <a:schemeClr val="tx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3B3D2E-8935-4042-A6EA-665F55207C08}"/>
              </a:ext>
            </a:extLst>
          </p:cNvPr>
          <p:cNvSpPr txBox="1"/>
          <p:nvPr/>
        </p:nvSpPr>
        <p:spPr>
          <a:xfrm>
            <a:off x="5786454" y="5472008"/>
            <a:ext cx="2502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Apache Tomcat</a:t>
            </a:r>
          </a:p>
        </p:txBody>
      </p:sp>
      <p:pic>
        <p:nvPicPr>
          <p:cNvPr id="1034" name="Picture 6" descr="Image for post">
            <a:extLst>
              <a:ext uri="{FF2B5EF4-FFF2-40B4-BE49-F238E27FC236}">
                <a16:creationId xmlns:a16="http://schemas.microsoft.com/office/drawing/2014/main" id="{43B142E1-5195-4CA6-AEAC-B93B76CA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96" y="4137689"/>
            <a:ext cx="1222480" cy="75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DAD5CE5-0C38-4ACA-B259-3BE844CCD5B9}"/>
              </a:ext>
            </a:extLst>
          </p:cNvPr>
          <p:cNvSpPr txBox="1"/>
          <p:nvPr/>
        </p:nvSpPr>
        <p:spPr>
          <a:xfrm>
            <a:off x="5735654" y="4324618"/>
            <a:ext cx="2502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schemeClr val="tx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WebSocket</a:t>
            </a:r>
          </a:p>
        </p:txBody>
      </p:sp>
      <p:pic>
        <p:nvPicPr>
          <p:cNvPr id="1036" name="그림 1035">
            <a:extLst>
              <a:ext uri="{FF2B5EF4-FFF2-40B4-BE49-F238E27FC236}">
                <a16:creationId xmlns:a16="http://schemas.microsoft.com/office/drawing/2014/main" id="{C8566CBA-16C6-480B-9549-83283D84C57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60" y="2278362"/>
            <a:ext cx="1377649" cy="13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0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5455F5-CBB1-42C1-B93D-B2E874E34543}"/>
              </a:ext>
            </a:extLst>
          </p:cNvPr>
          <p:cNvSpPr/>
          <p:nvPr/>
        </p:nvSpPr>
        <p:spPr>
          <a:xfrm rot="7834586" flipH="1">
            <a:off x="-185198" y="-818706"/>
            <a:ext cx="887020" cy="20887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394" y="159080"/>
            <a:ext cx="7095093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05</a:t>
            </a:r>
            <a:r>
              <a:rPr lang="en-US" altLang="ko-KR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	ERD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A3A9F-2995-431C-A94A-13DDE1FEA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"/>
          <a:stretch/>
        </p:blipFill>
        <p:spPr>
          <a:xfrm>
            <a:off x="1340034" y="1064205"/>
            <a:ext cx="9702213" cy="528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7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5455F5-CBB1-42C1-B93D-B2E874E34543}"/>
              </a:ext>
            </a:extLst>
          </p:cNvPr>
          <p:cNvSpPr/>
          <p:nvPr/>
        </p:nvSpPr>
        <p:spPr>
          <a:xfrm rot="7834586" flipH="1">
            <a:off x="-185198" y="-818706"/>
            <a:ext cx="887020" cy="20887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FFFF">
                  <a:alpha val="20000"/>
                </a:srgbClr>
              </a:gs>
              <a:gs pos="57000">
                <a:srgbClr val="009292">
                  <a:alpha val="50000"/>
                </a:srgbClr>
              </a:gs>
              <a:gs pos="83000">
                <a:srgbClr val="009292">
                  <a:alpha val="70000"/>
                </a:srgbClr>
              </a:gs>
              <a:gs pos="100000">
                <a:srgbClr val="00929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394" y="159080"/>
            <a:ext cx="7095093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06</a:t>
            </a:r>
            <a:r>
              <a:rPr lang="en-US" altLang="ko-KR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	</a:t>
            </a:r>
            <a:r>
              <a:rPr lang="ko-KR" altLang="en-US" sz="3200" kern="0" dirty="0">
                <a:solidFill>
                  <a:srgbClr val="009292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주요 기술</a:t>
            </a:r>
            <a:endParaRPr lang="en-US" altLang="ko-KR" sz="3200" kern="0" dirty="0">
              <a:solidFill>
                <a:srgbClr val="009292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FCB933E-6732-4F8D-8EBA-BAE5EA8C5F6F}"/>
              </a:ext>
            </a:extLst>
          </p:cNvPr>
          <p:cNvSpPr/>
          <p:nvPr/>
        </p:nvSpPr>
        <p:spPr>
          <a:xfrm>
            <a:off x="1118950" y="1632920"/>
            <a:ext cx="3188741" cy="2032368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>
                  <a:lumMod val="5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9710F56-4016-469E-B8EB-7850317CC3CA}"/>
              </a:ext>
            </a:extLst>
          </p:cNvPr>
          <p:cNvSpPr/>
          <p:nvPr/>
        </p:nvSpPr>
        <p:spPr>
          <a:xfrm>
            <a:off x="9996667" y="-1521759"/>
            <a:ext cx="999282" cy="999282"/>
          </a:xfrm>
          <a:prstGeom prst="ellipse">
            <a:avLst/>
          </a:prstGeom>
          <a:solidFill>
            <a:srgbClr val="36A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래픽 9" descr="지구본: 아시아 및 오스트레일리아 ">
            <a:extLst>
              <a:ext uri="{FF2B5EF4-FFF2-40B4-BE49-F238E27FC236}">
                <a16:creationId xmlns:a16="http://schemas.microsoft.com/office/drawing/2014/main" id="{8294F43F-9ABD-4CCE-BD4E-0F8E29633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6308" y="-1378556"/>
            <a:ext cx="720000" cy="7200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8CA897-DCF5-4F17-B59F-10723E3B7EE3}"/>
              </a:ext>
            </a:extLst>
          </p:cNvPr>
          <p:cNvSpPr/>
          <p:nvPr/>
        </p:nvSpPr>
        <p:spPr>
          <a:xfrm>
            <a:off x="8017010" y="1632920"/>
            <a:ext cx="3188741" cy="203236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관리자 승인 시 실시간 알림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025A805-730F-4D6C-918D-F57C21BE01FA}"/>
              </a:ext>
            </a:extLst>
          </p:cNvPr>
          <p:cNvSpPr/>
          <p:nvPr/>
        </p:nvSpPr>
        <p:spPr>
          <a:xfrm>
            <a:off x="4537559" y="1632920"/>
            <a:ext cx="3188741" cy="2032368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>
                  <a:lumMod val="5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642DDA0-4A13-4F58-B19D-3592985BB8E0}"/>
              </a:ext>
            </a:extLst>
          </p:cNvPr>
          <p:cNvSpPr/>
          <p:nvPr/>
        </p:nvSpPr>
        <p:spPr>
          <a:xfrm>
            <a:off x="-4298453" y="2906992"/>
            <a:ext cx="999282" cy="999282"/>
          </a:xfrm>
          <a:prstGeom prst="ellipse">
            <a:avLst/>
          </a:prstGeom>
          <a:solidFill>
            <a:srgbClr val="C5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633DCF1-73B2-47D0-BF56-B978E1A6BA03}"/>
              </a:ext>
            </a:extLst>
          </p:cNvPr>
          <p:cNvSpPr/>
          <p:nvPr/>
        </p:nvSpPr>
        <p:spPr>
          <a:xfrm>
            <a:off x="-4298453" y="4198099"/>
            <a:ext cx="999282" cy="99928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종">
            <a:extLst>
              <a:ext uri="{FF2B5EF4-FFF2-40B4-BE49-F238E27FC236}">
                <a16:creationId xmlns:a16="http://schemas.microsoft.com/office/drawing/2014/main" id="{7C177319-8B56-4A45-9B3D-50DFEBFC8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158812" y="4337739"/>
            <a:ext cx="720000" cy="720000"/>
          </a:xfrm>
          <a:prstGeom prst="rect">
            <a:avLst/>
          </a:prstGeom>
        </p:spPr>
      </p:pic>
      <p:pic>
        <p:nvPicPr>
          <p:cNvPr id="36" name="그래픽 35" descr="팔로우">
            <a:extLst>
              <a:ext uri="{FF2B5EF4-FFF2-40B4-BE49-F238E27FC236}">
                <a16:creationId xmlns:a16="http://schemas.microsoft.com/office/drawing/2014/main" id="{656EA5E1-8413-43ED-BF57-D60833B67C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158812" y="3046632"/>
            <a:ext cx="720000" cy="720000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4946D579-B0BB-4ED3-8A74-EFCA181F603C}"/>
              </a:ext>
            </a:extLst>
          </p:cNvPr>
          <p:cNvSpPr/>
          <p:nvPr/>
        </p:nvSpPr>
        <p:spPr>
          <a:xfrm>
            <a:off x="-3394825" y="1653793"/>
            <a:ext cx="999282" cy="999282"/>
          </a:xfrm>
          <a:prstGeom prst="ellipse">
            <a:avLst/>
          </a:prstGeom>
          <a:solidFill>
            <a:srgbClr val="36A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래픽 33" descr="지구본: 아시아 및 오스트레일리아 ">
            <a:extLst>
              <a:ext uri="{FF2B5EF4-FFF2-40B4-BE49-F238E27FC236}">
                <a16:creationId xmlns:a16="http://schemas.microsoft.com/office/drawing/2014/main" id="{F6311ADF-ACFD-4D2F-8939-AB4D28FAD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271047" y="1793434"/>
            <a:ext cx="720000" cy="720000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FBC5669-6974-48AB-904A-BB3ABE4BC7CA}"/>
              </a:ext>
            </a:extLst>
          </p:cNvPr>
          <p:cNvSpPr/>
          <p:nvPr/>
        </p:nvSpPr>
        <p:spPr>
          <a:xfrm>
            <a:off x="1129915" y="2340805"/>
            <a:ext cx="3188741" cy="1345355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관리자 승인 시 실시간 알림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4A53EB7-B702-4690-8A3F-B52EAAD8F5CF}"/>
              </a:ext>
            </a:extLst>
          </p:cNvPr>
          <p:cNvSpPr/>
          <p:nvPr/>
        </p:nvSpPr>
        <p:spPr>
          <a:xfrm>
            <a:off x="1266285" y="1793433"/>
            <a:ext cx="2916000" cy="7528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WebSocket</a:t>
            </a:r>
            <a:endParaRPr lang="en-US" altLang="ko-KR" sz="28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3FD8B-5B5B-4899-B277-53B6EA05B7B4}"/>
              </a:ext>
            </a:extLst>
          </p:cNvPr>
          <p:cNvSpPr txBox="1"/>
          <p:nvPr/>
        </p:nvSpPr>
        <p:spPr>
          <a:xfrm>
            <a:off x="1129915" y="1402358"/>
            <a:ext cx="698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01</a:t>
            </a:r>
            <a:endParaRPr lang="ko-KR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11EE23A-226D-45D1-846D-247B27877D5A}"/>
              </a:ext>
            </a:extLst>
          </p:cNvPr>
          <p:cNvSpPr/>
          <p:nvPr/>
        </p:nvSpPr>
        <p:spPr>
          <a:xfrm>
            <a:off x="4547387" y="2653074"/>
            <a:ext cx="3188741" cy="1012213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템플릿 형태 이메일 전송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653BEA8-5739-4353-9902-F1810A208D48}"/>
              </a:ext>
            </a:extLst>
          </p:cNvPr>
          <p:cNvSpPr/>
          <p:nvPr/>
        </p:nvSpPr>
        <p:spPr>
          <a:xfrm>
            <a:off x="4665999" y="1765144"/>
            <a:ext cx="2916000" cy="10988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Javaxmail</a:t>
            </a:r>
            <a:endParaRPr lang="en-US" altLang="ko-KR" sz="28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Thymeleaf</a:t>
            </a:r>
            <a:endParaRPr lang="en-US" altLang="ko-KR" sz="28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B21C1-1623-4ABB-A52E-6A32950FFECD}"/>
              </a:ext>
            </a:extLst>
          </p:cNvPr>
          <p:cNvSpPr txBox="1"/>
          <p:nvPr/>
        </p:nvSpPr>
        <p:spPr>
          <a:xfrm>
            <a:off x="4455135" y="1406445"/>
            <a:ext cx="698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02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DB84E49-AD8A-4EE4-9D43-2EB62BDFE789}"/>
              </a:ext>
            </a:extLst>
          </p:cNvPr>
          <p:cNvSpPr/>
          <p:nvPr/>
        </p:nvSpPr>
        <p:spPr>
          <a:xfrm>
            <a:off x="8008324" y="2110244"/>
            <a:ext cx="3188741" cy="155504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중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개 언어 지원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58EDAAD-18D4-4072-97F9-B203522429F6}"/>
              </a:ext>
            </a:extLst>
          </p:cNvPr>
          <p:cNvSpPr/>
          <p:nvPr/>
        </p:nvSpPr>
        <p:spPr>
          <a:xfrm>
            <a:off x="8143985" y="1793433"/>
            <a:ext cx="2917417" cy="752836"/>
          </a:xfrm>
          <a:prstGeom prst="roundRect">
            <a:avLst/>
          </a:prstGeom>
          <a:solidFill>
            <a:srgbClr val="E3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Spring Locale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B83CB7-3302-4287-9A9D-A5B89C910283}"/>
              </a:ext>
            </a:extLst>
          </p:cNvPr>
          <p:cNvSpPr txBox="1"/>
          <p:nvPr/>
        </p:nvSpPr>
        <p:spPr>
          <a:xfrm>
            <a:off x="7968991" y="1411201"/>
            <a:ext cx="698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03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8DD65A7-B7E8-4FF1-9282-0313B42B31BF}"/>
              </a:ext>
            </a:extLst>
          </p:cNvPr>
          <p:cNvSpPr/>
          <p:nvPr/>
        </p:nvSpPr>
        <p:spPr>
          <a:xfrm>
            <a:off x="1118950" y="3925091"/>
            <a:ext cx="3188741" cy="2032368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>
                  <a:lumMod val="5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64299B6-11D4-4021-B7B8-BB7918DEF105}"/>
              </a:ext>
            </a:extLst>
          </p:cNvPr>
          <p:cNvSpPr/>
          <p:nvPr/>
        </p:nvSpPr>
        <p:spPr>
          <a:xfrm>
            <a:off x="8017010" y="3925091"/>
            <a:ext cx="3188741" cy="203236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관리자 승인 시 실시간 알림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BE51D0F-BB14-44A0-BE0E-DDC63548879F}"/>
              </a:ext>
            </a:extLst>
          </p:cNvPr>
          <p:cNvSpPr/>
          <p:nvPr/>
        </p:nvSpPr>
        <p:spPr>
          <a:xfrm>
            <a:off x="4537559" y="3925091"/>
            <a:ext cx="3188741" cy="2032368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>
                  <a:lumMod val="5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04743CB-86CE-4832-92D8-450912C6642C}"/>
              </a:ext>
            </a:extLst>
          </p:cNvPr>
          <p:cNvSpPr/>
          <p:nvPr/>
        </p:nvSpPr>
        <p:spPr>
          <a:xfrm>
            <a:off x="1129915" y="5471289"/>
            <a:ext cx="3188741" cy="707887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분마다 환율 정보 업데이트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E17D316-280C-4BE9-97FC-243850937CD5}"/>
              </a:ext>
            </a:extLst>
          </p:cNvPr>
          <p:cNvSpPr/>
          <p:nvPr/>
        </p:nvSpPr>
        <p:spPr>
          <a:xfrm>
            <a:off x="1266285" y="4085604"/>
            <a:ext cx="2916000" cy="1571138"/>
          </a:xfrm>
          <a:prstGeom prst="roundRect">
            <a:avLst/>
          </a:prstGeom>
          <a:solidFill>
            <a:srgbClr val="C5D3D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Python Web</a:t>
            </a:r>
            <a:r>
              <a:rPr lang="ko-KR" altLang="en-US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Scraping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Task Scheduler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6245CE-C906-49E3-9789-4501DA6BE276}"/>
              </a:ext>
            </a:extLst>
          </p:cNvPr>
          <p:cNvSpPr txBox="1"/>
          <p:nvPr/>
        </p:nvSpPr>
        <p:spPr>
          <a:xfrm>
            <a:off x="1129915" y="3694529"/>
            <a:ext cx="698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04</a:t>
            </a:r>
            <a:endParaRPr lang="ko-KR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99D039E-D79A-4B5C-86AC-02EF3780F570}"/>
              </a:ext>
            </a:extLst>
          </p:cNvPr>
          <p:cNvSpPr/>
          <p:nvPr/>
        </p:nvSpPr>
        <p:spPr>
          <a:xfrm>
            <a:off x="4547387" y="4945245"/>
            <a:ext cx="3188741" cy="1238689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영업일 아침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9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시마다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예약일 도래할 경우 자동송금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00DBAC0-5C9E-48D7-8B49-652DA65E4FCD}"/>
              </a:ext>
            </a:extLst>
          </p:cNvPr>
          <p:cNvSpPr/>
          <p:nvPr/>
        </p:nvSpPr>
        <p:spPr>
          <a:xfrm>
            <a:off x="4665999" y="4057315"/>
            <a:ext cx="2916000" cy="10988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Spring Scheduler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C8B7EC-BA78-4AFC-87A0-8177528329CB}"/>
              </a:ext>
            </a:extLst>
          </p:cNvPr>
          <p:cNvSpPr txBox="1"/>
          <p:nvPr/>
        </p:nvSpPr>
        <p:spPr>
          <a:xfrm>
            <a:off x="4455135" y="3698616"/>
            <a:ext cx="698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05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9EACCA3-D5AC-46A4-A303-1EDAA20694DA}"/>
              </a:ext>
            </a:extLst>
          </p:cNvPr>
          <p:cNvSpPr/>
          <p:nvPr/>
        </p:nvSpPr>
        <p:spPr>
          <a:xfrm>
            <a:off x="8008324" y="4402414"/>
            <a:ext cx="3188741" cy="177676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chemeClr val="tx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송금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착오송금 반환 시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계좌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거래내역 입력 트랜잭션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6C67F85-9D29-4083-8AD9-BBE42BE3CD54}"/>
              </a:ext>
            </a:extLst>
          </p:cNvPr>
          <p:cNvSpPr/>
          <p:nvPr/>
        </p:nvSpPr>
        <p:spPr>
          <a:xfrm>
            <a:off x="8143985" y="4085604"/>
            <a:ext cx="2917417" cy="752836"/>
          </a:xfrm>
          <a:prstGeom prst="roundRect">
            <a:avLst/>
          </a:prstGeom>
          <a:solidFill>
            <a:srgbClr val="009292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Transaction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290BAED-2F82-4482-89BA-A923C57A2787}"/>
              </a:ext>
            </a:extLst>
          </p:cNvPr>
          <p:cNvSpPr txBox="1"/>
          <p:nvPr/>
        </p:nvSpPr>
        <p:spPr>
          <a:xfrm>
            <a:off x="7968991" y="3703372"/>
            <a:ext cx="698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06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601283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Bold"/>
        <a:ea typeface="Noto Sans KR Bold"/>
        <a:cs typeface=""/>
      </a:majorFont>
      <a:minorFont>
        <a:latin typeface="Noto Sans KR Medium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641</Words>
  <Application>Microsoft Office PowerPoint</Application>
  <PresentationFormat>와이드스크린</PresentationFormat>
  <Paragraphs>221</Paragraphs>
  <Slides>14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Arial</vt:lpstr>
      <vt:lpstr>하나 CM</vt:lpstr>
      <vt:lpstr>Wingdings</vt:lpstr>
      <vt:lpstr>맑은 고딕</vt:lpstr>
      <vt:lpstr>하나 M</vt:lpstr>
      <vt:lpstr>Noto Sans KR Medium</vt:lpstr>
      <vt:lpstr>하나 B</vt:lpstr>
      <vt:lpstr>Noto Sans KR Bold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윤다영</cp:lastModifiedBy>
  <cp:revision>217</cp:revision>
  <dcterms:created xsi:type="dcterms:W3CDTF">2020-05-14T14:56:15Z</dcterms:created>
  <dcterms:modified xsi:type="dcterms:W3CDTF">2020-10-06T07:42:04Z</dcterms:modified>
</cp:coreProperties>
</file>